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8"/>
  </p:notesMasterIdLst>
  <p:sldIdLst>
    <p:sldId id="256" r:id="rId2"/>
    <p:sldId id="297" r:id="rId3"/>
    <p:sldId id="298" r:id="rId4"/>
    <p:sldId id="299" r:id="rId5"/>
    <p:sldId id="305" r:id="rId6"/>
    <p:sldId id="306" r:id="rId7"/>
    <p:sldId id="308" r:id="rId8"/>
    <p:sldId id="310" r:id="rId9"/>
    <p:sldId id="311" r:id="rId10"/>
    <p:sldId id="309" r:id="rId11"/>
    <p:sldId id="307" r:id="rId12"/>
    <p:sldId id="312" r:id="rId13"/>
    <p:sldId id="317" r:id="rId14"/>
    <p:sldId id="314" r:id="rId15"/>
    <p:sldId id="315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" initials="M" lastIdx="2" clrIdx="0">
    <p:extLst>
      <p:ext uri="{19B8F6BF-5375-455C-9EA6-DF929625EA0E}">
        <p15:presenceInfo xmlns:p15="http://schemas.microsoft.com/office/powerpoint/2012/main" xmlns="" userId="Micha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386A6"/>
    <a:srgbClr val="FF0000"/>
    <a:srgbClr val="F8F8F8"/>
    <a:srgbClr val="C0C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466" y="-77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105DA-FECC-4C6E-B614-920F5DF3072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9797D-CD17-4CFE-A6E2-2F7C5A5ED8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04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985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043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202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86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185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03396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788844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989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62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37882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586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AC03512-38B2-406C-8744-75A3444B8EB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174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Строение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излучения 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эволюция Солнца и 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звёзд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200" b="1" dirty="0"/>
              <a:t>Строение и эволюция вселенной</a:t>
            </a:r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r"/>
            <a:r>
              <a:rPr lang="ru-RU" dirty="0" smtClean="0"/>
              <a:t>94/102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92000" cy="45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45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191" y="152682"/>
            <a:ext cx="6480610" cy="2676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42801" y="279816"/>
            <a:ext cx="5234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Согласно современным данным, температура в центре Солнца достигает 15 млн К, давление 2,2·10</a:t>
            </a:r>
            <a:r>
              <a:rPr lang="ru-RU" sz="2000" baseline="30000" dirty="0"/>
              <a:t>16</a:t>
            </a:r>
            <a:r>
              <a:rPr lang="ru-RU" sz="2000" dirty="0"/>
              <a:t> Па, а плотность вещества значительно превышает плотность твёрдых тел в земных условиях: 1,5·10</a:t>
            </a:r>
            <a:r>
              <a:rPr lang="ru-RU" sz="2000" baseline="30000" dirty="0"/>
              <a:t>5</a:t>
            </a:r>
            <a:r>
              <a:rPr lang="ru-RU" sz="2000" dirty="0"/>
              <a:t> кг/м</a:t>
            </a:r>
            <a:r>
              <a:rPr lang="ru-RU" sz="2000" baseline="30000" dirty="0"/>
              <a:t>3</a:t>
            </a:r>
            <a:r>
              <a:rPr lang="ru-RU" sz="2000" dirty="0"/>
              <a:t>, т. е. в 13 раз больше плотности свинца.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191" y="2845342"/>
            <a:ext cx="4628470" cy="40075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95461" y="4670015"/>
            <a:ext cx="6781800" cy="1973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уже знаем, что солнечное вещество в основном состоит из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водорода.</a:t>
            </a:r>
          </a:p>
          <a:p>
            <a:pPr indent="22669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Внутри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Солнца (на расстояниях до 0,3 радиуса от центра создаются условия, благоприятные для протекания термоядерных реакций превращения атомов легких химических элементов в атомы более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тяжелые.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95461" y="2845342"/>
            <a:ext cx="6630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Мощность излучения звезды (называемая также светимостью и обозначаемая буквой L) пропорциональна четвёртой степени её массы:</a:t>
            </a:r>
          </a:p>
          <a:p>
            <a:pPr algn="just"/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L≈M</a:t>
            </a:r>
            <a:r>
              <a:rPr lang="en-US" sz="2800" i="1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ru-RU" sz="2800" i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6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617" y="0"/>
            <a:ext cx="11651974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Термоядерная 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 включает такие этапы</a:t>
            </a: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617" y="497274"/>
            <a:ext cx="6664267" cy="33273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Прямоугольник 3"/>
              <p:cNvSpPr/>
              <p:nvPr/>
            </p:nvSpPr>
            <p:spPr>
              <a:xfrm>
                <a:off x="6160603" y="684892"/>
                <a:ext cx="6096000" cy="200676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26695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e>
                      </m:sPre>
                    </m:oMath>
                  </m:oMathPara>
                </a14:m>
                <a:endParaRPr lang="ru-RU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6695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</m:sPre>
                    </m:oMath>
                  </m:oMathPara>
                </a14:m>
                <a:endParaRPr lang="ru-RU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6695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lang="ru-RU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>
                              <m:r>
                                <a:rPr lang="ru-RU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ru-RU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603" y="684892"/>
                <a:ext cx="6096000" cy="2006768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231911" y="4012272"/>
            <a:ext cx="11857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Из </a:t>
            </a:r>
            <a:r>
              <a:rPr lang="ru-RU" sz="2000" dirty="0"/>
              <a:t>ядер водорода образуется второй из легчайших элементов — гелий. Для образования одного ядра гелия требуется 4 ядра водорода.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На </a:t>
            </a:r>
            <a:r>
              <a:rPr lang="ru-RU" sz="2000" dirty="0"/>
              <a:t>промежуточных стадиях образуются ядра тяжелого водорода (дейтерия) и ядра изотопа </a:t>
            </a:r>
            <a:r>
              <a:rPr lang="ru-RU" sz="2000" baseline="30000" dirty="0"/>
              <a:t>3</a:t>
            </a:r>
            <a:r>
              <a:rPr lang="ru-RU" sz="2000" dirty="0" smtClean="0"/>
              <a:t>Не. </a:t>
            </a:r>
            <a:r>
              <a:rPr lang="ru-RU" sz="2000" dirty="0"/>
              <a:t>Эта реакция называется </a:t>
            </a:r>
            <a:r>
              <a:rPr lang="ru-RU" sz="2000" b="1" dirty="0" smtClean="0"/>
              <a:t>протон-протонной</a:t>
            </a:r>
            <a:r>
              <a:rPr lang="ru-RU" sz="2000" dirty="0" smtClean="0"/>
              <a:t>.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При </a:t>
            </a:r>
            <a:r>
              <a:rPr lang="ru-RU" sz="2000" dirty="0"/>
              <a:t>реакции небольшое количество массы реагирующих ядер водорода теряется, преобразуюсь в огромное количество энергии. Выделившаяся энергия поддерживает излучение Солнца. Через слои, окружающие центральную часть звезды, эта энергия передается </a:t>
            </a:r>
            <a:r>
              <a:rPr lang="ru-RU" sz="2000" dirty="0" smtClean="0"/>
              <a:t>наружу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76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Рассмотрим</a:t>
            </a:r>
            <a:r>
              <a:rPr lang="ru-RU" sz="2400" dirty="0"/>
              <a:t>, каким образом эта энергия выходит наружу, к поверхности Солнца</a:t>
            </a:r>
            <a:r>
              <a:rPr lang="ru-RU" sz="2400" dirty="0" smtClean="0"/>
              <a:t>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ru-RU" sz="2400" dirty="0"/>
              <a:t>В </a:t>
            </a:r>
            <a:r>
              <a:rPr lang="ru-RU" sz="2400" b="1" dirty="0">
                <a:solidFill>
                  <a:srgbClr val="C00000"/>
                </a:solidFill>
              </a:rPr>
              <a:t>зоне переноса лучистой энергии </a:t>
            </a:r>
            <a:r>
              <a:rPr lang="ru-RU" sz="2400" dirty="0" smtClean="0"/>
              <a:t>освобождённое </a:t>
            </a:r>
            <a:r>
              <a:rPr lang="ru-RU" sz="2400" dirty="0"/>
              <a:t>в ядре тепло распространяется от центра к поверхности Солнца путём излучения, т. е. через поглощение и излучение веществом порций света — квантов. Поскольку кванты излучаются атомами в любых направлениях, их путь к поверхности длится тысячи 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1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В </a:t>
            </a:r>
            <a:r>
              <a:rPr lang="ru-RU" sz="2400" b="1" dirty="0">
                <a:solidFill>
                  <a:srgbClr val="C00000"/>
                </a:solidFill>
              </a:rPr>
              <a:t>зоне конвекции </a:t>
            </a:r>
            <a:r>
              <a:rPr lang="ru-RU" sz="2400" dirty="0"/>
              <a:t>энергия переносится к поверхности всплывающими потоками горячего газа. Достигнув поверхности, газ, излучая энергию, охлаждается, уплотняется и погружается к основанию зоны. В конвективной зоне газ непрозрачен. Поэтому можно увидеть только те слои, которые находятся над ней: </a:t>
            </a:r>
            <a:r>
              <a:rPr lang="ru-RU" sz="2400" b="1" dirty="0">
                <a:solidFill>
                  <a:srgbClr val="C00000"/>
                </a:solidFill>
              </a:rPr>
              <a:t>фотосферу</a:t>
            </a:r>
            <a:r>
              <a:rPr lang="ru-RU" sz="2400" dirty="0"/>
              <a:t>, </a:t>
            </a:r>
            <a:r>
              <a:rPr lang="ru-RU" sz="2400" b="1" dirty="0">
                <a:solidFill>
                  <a:srgbClr val="C00000"/>
                </a:solidFill>
              </a:rPr>
              <a:t>хромосферу</a:t>
            </a:r>
            <a:r>
              <a:rPr lang="ru-RU" sz="2400" dirty="0"/>
              <a:t> и </a:t>
            </a:r>
            <a:r>
              <a:rPr lang="ru-RU" sz="2400" b="1" dirty="0" smtClean="0">
                <a:solidFill>
                  <a:srgbClr val="C00000"/>
                </a:solidFill>
              </a:rPr>
              <a:t>корону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endParaRPr lang="en-US" sz="2400" dirty="0"/>
          </a:p>
          <a:p>
            <a:r>
              <a:rPr lang="ru-RU" sz="2400" dirty="0" smtClean="0"/>
              <a:t>Эти </a:t>
            </a:r>
            <a:r>
              <a:rPr lang="ru-RU" sz="2400" dirty="0"/>
              <a:t>три слоя относятся к </a:t>
            </a:r>
            <a:r>
              <a:rPr lang="ru-RU" sz="2400" b="1" dirty="0">
                <a:solidFill>
                  <a:srgbClr val="C00000"/>
                </a:solidFill>
              </a:rPr>
              <a:t>солнечной атмосфере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17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Выделение энергии и её перенос определяют внутреннее строение Солнца:</a:t>
            </a:r>
          </a:p>
          <a:p>
            <a:r>
              <a:rPr lang="ru-RU" sz="2400" dirty="0"/>
              <a:t>— </a:t>
            </a:r>
            <a:r>
              <a:rPr lang="ru-RU" sz="2400" b="1" dirty="0">
                <a:solidFill>
                  <a:srgbClr val="C00000"/>
                </a:solidFill>
              </a:rPr>
              <a:t>ядро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— центральная зона, где при высоком давлении и температуре происходят термоядерные реакции;</a:t>
            </a:r>
          </a:p>
          <a:p>
            <a:r>
              <a:rPr lang="ru-RU" sz="2400" dirty="0"/>
              <a:t>— </a:t>
            </a:r>
            <a:r>
              <a:rPr lang="ru-RU" sz="2400" b="1" dirty="0">
                <a:solidFill>
                  <a:srgbClr val="C00000"/>
                </a:solidFill>
              </a:rPr>
              <a:t>лучистая зона</a:t>
            </a:r>
            <a:r>
              <a:rPr lang="ru-RU" sz="2400" dirty="0"/>
              <a:t>, где энергия передаётся наружу от слоя к слою в результате последовательного поглощения и излучения квантов;</a:t>
            </a:r>
          </a:p>
          <a:p>
            <a:r>
              <a:rPr lang="ru-RU" sz="2400" dirty="0"/>
              <a:t>— </a:t>
            </a:r>
            <a:r>
              <a:rPr lang="ru-RU" sz="2400" b="1" dirty="0">
                <a:solidFill>
                  <a:srgbClr val="C00000"/>
                </a:solidFill>
              </a:rPr>
              <a:t>наружная конвективная зона</a:t>
            </a:r>
            <a:r>
              <a:rPr lang="ru-RU" sz="2400" dirty="0"/>
              <a:t>, где энергия от слоя к слою переносится самим веществом в результате перемешивания (конвекции</a:t>
            </a:r>
            <a:r>
              <a:rPr lang="ru-RU" sz="2400" dirty="0" smtClean="0"/>
              <a:t>).</a:t>
            </a:r>
            <a:endParaRPr lang="en-US" sz="2400" dirty="0" smtClean="0"/>
          </a:p>
          <a:p>
            <a:endParaRPr lang="ru-RU" sz="2400" dirty="0"/>
          </a:p>
          <a:p>
            <a:r>
              <a:rPr lang="ru-RU" sz="2400" dirty="0"/>
              <a:t>Каждая из этих зон занимает примерно 1/3 солнечного радиуса.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13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Сразу за конвективной зоной начинается </a:t>
            </a:r>
            <a:r>
              <a:rPr lang="ru-RU" sz="2400" b="1" dirty="0">
                <a:solidFill>
                  <a:srgbClr val="C00000"/>
                </a:solidFill>
              </a:rPr>
              <a:t>атмосфера</a:t>
            </a:r>
            <a:r>
              <a:rPr lang="ru-RU" sz="2400" dirty="0"/>
              <a:t>, которая простирается далеко за пределы видимого диска Солнца. Её нижний слой — </a:t>
            </a:r>
            <a:r>
              <a:rPr lang="ru-RU" sz="2400" b="1" dirty="0">
                <a:solidFill>
                  <a:srgbClr val="C00000"/>
                </a:solidFill>
              </a:rPr>
              <a:t>фотосфера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— воспринимается как поверхность Солнца. Верхние слои атмосферы непосредственно не видны и могут наблюдаться либо во время полных солнечных затмений, либо из космического пространства, либо при помощи специальных приборов с поверхности Земли.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33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12248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36323" y="744738"/>
            <a:ext cx="5855677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Ядро - зона ядерных реакций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Лучистая зона (зона переноса лучистой энергии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Зона конвекции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Фотосфера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Хромосфера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Солнечная корона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Пятна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Гранулы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Протуберанец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9130" y="0"/>
            <a:ext cx="96246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55777" y="0"/>
            <a:ext cx="545709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Диск </a:t>
            </a:r>
            <a:r>
              <a:rPr lang="ru-RU" sz="2800" dirty="0">
                <a:solidFill>
                  <a:schemeClr val="bg1"/>
                </a:solidFill>
              </a:rPr>
              <a:t>Солнца кажется резко очерченным. Это происходит потому, что практически всё видимое излучение Солнца исходит из очень тонкого слоя — </a:t>
            </a:r>
            <a:r>
              <a:rPr lang="ru-RU" sz="2800" b="1" dirty="0">
                <a:solidFill>
                  <a:srgbClr val="FFFF00"/>
                </a:solidFill>
              </a:rPr>
              <a:t>фотосферы</a:t>
            </a:r>
            <a:r>
              <a:rPr lang="ru-RU" sz="2800" dirty="0">
                <a:solidFill>
                  <a:schemeClr val="bg1"/>
                </a:solidFill>
              </a:rPr>
              <a:t>. Слабое излучение более высоких слоёв Солнца можно наблюдать во время полного солнечного затмения, когда диск Луны полностью закрывает фотосферу и становятся видны </a:t>
            </a:r>
            <a:r>
              <a:rPr lang="ru-RU" sz="2800" dirty="0">
                <a:solidFill>
                  <a:srgbClr val="FFFF00"/>
                </a:solidFill>
              </a:rPr>
              <a:t>хромосфера</a:t>
            </a:r>
            <a:r>
              <a:rPr lang="ru-RU" sz="2800" dirty="0">
                <a:solidFill>
                  <a:schemeClr val="bg1"/>
                </a:solidFill>
              </a:rPr>
              <a:t> и </a:t>
            </a:r>
            <a:r>
              <a:rPr lang="ru-RU" sz="2800" dirty="0">
                <a:solidFill>
                  <a:srgbClr val="FFFF00"/>
                </a:solidFill>
              </a:rPr>
              <a:t>корона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rgbClr val="FFFF00"/>
                </a:solidFill>
              </a:rPr>
              <a:t>Фотосфера</a:t>
            </a:r>
            <a:r>
              <a:rPr lang="ru-RU" sz="2800" dirty="0">
                <a:solidFill>
                  <a:srgbClr val="FFFF00"/>
                </a:solidFill>
              </a:rPr>
              <a:t>, хромосфера и корона образуют </a:t>
            </a:r>
            <a:r>
              <a:rPr lang="ru-RU" sz="2800" b="1" dirty="0">
                <a:solidFill>
                  <a:srgbClr val="FFFF00"/>
                </a:solidFill>
              </a:rPr>
              <a:t>атмосферу Солнца</a:t>
            </a:r>
            <a:r>
              <a:rPr lang="ru-RU" sz="28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52727" y="0"/>
            <a:ext cx="362945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Атмосфера </a:t>
            </a:r>
            <a:r>
              <a:rPr lang="ru-RU" sz="28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Солнца</a:t>
            </a:r>
            <a:endParaRPr lang="ru-RU" sz="2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2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77437" y="84110"/>
            <a:ext cx="61892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Толщина фотосферы не превышает 300 км. В телескоп видно, что вся поверхность Солнца покрыта </a:t>
            </a:r>
            <a:r>
              <a:rPr lang="ru-RU" sz="2400" dirty="0">
                <a:solidFill>
                  <a:srgbClr val="FFFF00"/>
                </a:solidFill>
              </a:rPr>
              <a:t>гранулами</a:t>
            </a:r>
            <a:r>
              <a:rPr lang="ru-RU" sz="2400" dirty="0">
                <a:solidFill>
                  <a:schemeClr val="bg1"/>
                </a:solidFill>
              </a:rPr>
              <a:t>, каждая диаметром около 700 км. Это огромные пузыри плазмы. Рисунок, который образуют гранулы, постоянно изменяется (буквально за 5—10 мин они успевают появиться и исчезнуть). Плазма в гранулах поднимается вверх и, остывая, в </a:t>
            </a:r>
            <a:r>
              <a:rPr lang="ru-RU" sz="2400" dirty="0" err="1">
                <a:solidFill>
                  <a:schemeClr val="bg1"/>
                </a:solidFill>
              </a:rPr>
              <a:t>межгранульных</a:t>
            </a:r>
            <a:r>
              <a:rPr lang="ru-RU" sz="2400" dirty="0">
                <a:solidFill>
                  <a:schemeClr val="bg1"/>
                </a:solidFill>
              </a:rPr>
              <a:t> пространствах опускается вниз. Поэтому разность температур гранул и тёмных промежутков достигает 600 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3154" y="0"/>
            <a:ext cx="4365812" cy="3980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4639" y="4069976"/>
            <a:ext cx="4802841" cy="27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70705" y="490774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Процесс постоянного возникновения и исчезновения гранул в фотосфере называется </a:t>
            </a:r>
            <a:r>
              <a:rPr lang="ru-RU" sz="2800" b="1" dirty="0">
                <a:solidFill>
                  <a:srgbClr val="FFFF00"/>
                </a:solidFill>
              </a:rPr>
              <a:t>грануляцией.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03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7730" y="0"/>
            <a:ext cx="49216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</a:rPr>
              <a:t>Самые приметные объекты на Солнце — это </a:t>
            </a:r>
            <a:r>
              <a:rPr lang="ru-RU" sz="2800" b="1" dirty="0">
                <a:solidFill>
                  <a:srgbClr val="FFFF00"/>
                </a:solidFill>
                <a:ea typeface="Calibri" panose="020F0502020204030204" pitchFamily="34" charset="0"/>
              </a:rPr>
              <a:t>тёмные </a:t>
            </a:r>
            <a:r>
              <a:rPr lang="ru-RU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пятна</a:t>
            </a:r>
            <a:r>
              <a:rPr lang="ru-RU" sz="2800" dirty="0" smtClean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</a:rPr>
              <a:t>Диаметры пятен иногда достигают 200 тыс. км. </a:t>
            </a:r>
            <a:r>
              <a:rPr lang="ru-RU" sz="2800" i="1" dirty="0">
                <a:solidFill>
                  <a:schemeClr val="bg1"/>
                </a:solidFill>
                <a:ea typeface="Calibri" panose="020F0502020204030204" pitchFamily="34" charset="0"/>
              </a:rPr>
              <a:t>Совсем маленькие пятна называют </a:t>
            </a:r>
            <a:r>
              <a:rPr lang="ru-RU" sz="2800" b="1" i="1" dirty="0">
                <a:solidFill>
                  <a:srgbClr val="FFFF00"/>
                </a:solidFill>
                <a:ea typeface="Calibri" panose="020F0502020204030204" pitchFamily="34" charset="0"/>
              </a:rPr>
              <a:t>порами</a:t>
            </a:r>
            <a:r>
              <a:rPr lang="ru-RU" sz="2800" i="1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37293" y="2804552"/>
            <a:ext cx="47625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1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Солнце занимает исключительное положение в жизни человека. Оно обеспечивает нас светом, теплом, является источником всех видов энергии, используемых людьми. Солнце влияет на магнитное поле и верхние слои атмосферы Земли, вызывая магнитные бури, ионизацию и циркуляцию атмосферы. Солнечная «погода» влияет на климат, биосферу и земную жизнь в целом. Значение Солнца человек осознал еще в древности.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15929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54785"/>
            <a:ext cx="11852031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Картина солнечных пятен, хотя и несколько медленнее, также постоянно меняется: пятна появляются, растут и </a:t>
            </a:r>
            <a:r>
              <a:rPr lang="ru-RU" sz="3200" dirty="0" smtClean="0">
                <a:solidFill>
                  <a:schemeClr val="bg1"/>
                </a:solidFill>
              </a:rPr>
              <a:t>распадаются. </a:t>
            </a:r>
            <a:r>
              <a:rPr lang="ru-RU" sz="3200" dirty="0">
                <a:solidFill>
                  <a:schemeClr val="bg1"/>
                </a:solidFill>
              </a:rPr>
              <a:t>Время жизни групп пятен составляет два или три оборота Солнца вокруг своей оси.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6755" y="2603987"/>
            <a:ext cx="11953876" cy="25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9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507" y="351692"/>
            <a:ext cx="10058400" cy="5657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57800" y="0"/>
            <a:ext cx="69342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36224" y="315676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Пятна </a:t>
            </a:r>
            <a:r>
              <a:rPr lang="ru-RU" sz="2800" dirty="0">
                <a:solidFill>
                  <a:schemeClr val="bg1"/>
                </a:solidFill>
              </a:rPr>
              <a:t>холоднее окружающей фотосферы на 2—2,5 тыс. градусов, поэтому на общем фоне солнечного диска они выглядят темнее. Солнечные пятна обычно появляются группами в пределах небольшой области, вытянутой параллельно экватору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По размерам в группе выделяются два пятна: </a:t>
            </a:r>
            <a:r>
              <a:rPr lang="ru-RU" sz="2800" b="1" i="1" dirty="0">
                <a:solidFill>
                  <a:srgbClr val="FFFF00"/>
                </a:solidFill>
              </a:rPr>
              <a:t>головное (западное) пятно</a:t>
            </a:r>
            <a:r>
              <a:rPr lang="ru-RU" sz="2800" dirty="0">
                <a:solidFill>
                  <a:schemeClr val="bg1"/>
                </a:solidFill>
              </a:rPr>
              <a:t>, идущее впереди по вращению Солнца, и </a:t>
            </a:r>
            <a:r>
              <a:rPr lang="ru-RU" sz="2800" b="1" i="1" dirty="0">
                <a:solidFill>
                  <a:srgbClr val="FFFF00"/>
                </a:solidFill>
              </a:rPr>
              <a:t>хвостовое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55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70866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86601" y="183877"/>
            <a:ext cx="50192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Систематические наблюдения солнечных пятен показывают, что Солнце вращается в направлении движения планет и плоскость солнечного экватора наклонена к плоскости эклиптики под углом </a:t>
            </a:r>
            <a:r>
              <a:rPr lang="ru-RU" sz="2800" dirty="0" smtClean="0">
                <a:solidFill>
                  <a:schemeClr val="bg1"/>
                </a:solidFill>
              </a:rPr>
              <a:t>7°15'. </a:t>
            </a:r>
            <a:r>
              <a:rPr lang="ru-RU" sz="2800" dirty="0">
                <a:solidFill>
                  <a:schemeClr val="bg1"/>
                </a:solidFill>
              </a:rPr>
              <a:t>Также обнаружено, что угловая скорость вращения Солнца убывает от экватора к полюсам. Период вращения Солнца изменяется от 25 суток на экваторе до </a:t>
            </a:r>
            <a:r>
              <a:rPr lang="ru-RU" sz="2800" dirty="0" smtClean="0">
                <a:solidFill>
                  <a:schemeClr val="bg1"/>
                </a:solidFill>
              </a:rPr>
              <a:t>34,3 </a:t>
            </a:r>
            <a:r>
              <a:rPr lang="ru-RU" sz="2800" dirty="0">
                <a:solidFill>
                  <a:schemeClr val="bg1"/>
                </a:solidFill>
              </a:rPr>
              <a:t>суток у полюсов.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5203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76" y="0"/>
            <a:ext cx="902398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85582" y="236020"/>
            <a:ext cx="33064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Многолетние наблюдения образования пятен на Солнце показали, что имеются циклические колебания числа пятен. Иногда их не бывает совсем, а иногда одновременно возникают десятки крупных пятен. Средняя продолжительность такого цикла составляет примерно 11 лет.</a:t>
            </a:r>
          </a:p>
        </p:txBody>
      </p:sp>
    </p:spTree>
    <p:extLst>
      <p:ext uri="{BB962C8B-B14F-4D97-AF65-F5344CB8AC3E}">
        <p14:creationId xmlns:p14="http://schemas.microsoft.com/office/powerpoint/2010/main" xmlns="" val="8010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24530" y="239910"/>
            <a:ext cx="47674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Кроме пятен, в фотосфере наблюдаются </a:t>
            </a:r>
            <a:r>
              <a:rPr lang="ru-RU" sz="2800" dirty="0">
                <a:solidFill>
                  <a:srgbClr val="FFFF00"/>
                </a:solidFill>
              </a:rPr>
              <a:t>факелы</a:t>
            </a:r>
            <a:r>
              <a:rPr lang="ru-RU" sz="2800" dirty="0">
                <a:solidFill>
                  <a:schemeClr val="bg1"/>
                </a:solidFill>
              </a:rPr>
              <a:t> — яркие области, в зоне которых часто и развиваются тёмные пятна. Факелы имеют сложную волокнистую структуру, их температура на несколько сотен градусов превышает температуру фотосферы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261" y="-3603"/>
            <a:ext cx="741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4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103" y="259659"/>
            <a:ext cx="8157187" cy="42825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66113" y="-217290"/>
            <a:ext cx="50258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Образование пятен и факелов связано с магнитным полем Солнца. Индукция магнитного поля Солнца в среднем в два раза выше, чем на поверхности Земли, однако в местах появления солнечных пятен она увеличивается в тысячи раз, достигая 0,5 Тл. Это приводит первоначально к облегчению конвекции и появлению факела, а потом — к ослаблению и появлению тёмного пятна.</a:t>
            </a:r>
          </a:p>
        </p:txBody>
      </p:sp>
    </p:spTree>
    <p:extLst>
      <p:ext uri="{BB962C8B-B14F-4D97-AF65-F5344CB8AC3E}">
        <p14:creationId xmlns:p14="http://schemas.microsoft.com/office/powerpoint/2010/main" xmlns="" val="14114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95302" y="0"/>
            <a:ext cx="891191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16617" y="0"/>
            <a:ext cx="347538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Над фотосферой находится </a:t>
            </a:r>
            <a:r>
              <a:rPr lang="ru-RU" sz="2400" b="1" dirty="0">
                <a:solidFill>
                  <a:srgbClr val="FFFF00"/>
                </a:solidFill>
              </a:rPr>
              <a:t>хромосфера</a:t>
            </a:r>
            <a:r>
              <a:rPr lang="ru-RU" sz="2400" dirty="0">
                <a:solidFill>
                  <a:schemeClr val="bg1"/>
                </a:solidFill>
              </a:rPr>
              <a:t> Солнца. Общая её протяжённость 10—15 тыс. км. Температура в хромосфере с высотой не падает, а растёт от 4500 К до нескольких десятков тысяч. Излучение хромосферы в сотни раз меньше фотосферного, поэтому для её наблюдения применяют специальные методы, позволяющие выделять слабое излучение. </a:t>
            </a:r>
          </a:p>
        </p:txBody>
      </p:sp>
    </p:spTree>
    <p:extLst>
      <p:ext uri="{BB962C8B-B14F-4D97-AF65-F5344CB8AC3E}">
        <p14:creationId xmlns:p14="http://schemas.microsoft.com/office/powerpoint/2010/main" xmlns="" val="756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42118"/>
            <a:ext cx="12192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Хромосфера весьма неоднородна и представляется наблюдателю в виде постоянно вьющихся продолговатых язычков </a:t>
            </a:r>
            <a:r>
              <a:rPr lang="ru-RU" sz="2600" dirty="0" smtClean="0">
                <a:solidFill>
                  <a:schemeClr val="bg1"/>
                </a:solidFill>
              </a:rPr>
              <a:t>- </a:t>
            </a:r>
            <a:r>
              <a:rPr lang="ru-RU" sz="2600" b="1" i="1" dirty="0" err="1">
                <a:solidFill>
                  <a:srgbClr val="FFFF00"/>
                </a:solidFill>
              </a:rPr>
              <a:t>спикул</a:t>
            </a:r>
            <a:r>
              <a:rPr lang="ru-RU" sz="2600" dirty="0">
                <a:solidFill>
                  <a:srgbClr val="FFFF00"/>
                </a:solidFill>
              </a:rPr>
              <a:t> </a:t>
            </a:r>
            <a:r>
              <a:rPr lang="ru-RU" sz="2600" dirty="0" smtClean="0">
                <a:solidFill>
                  <a:srgbClr val="FFFF00"/>
                </a:solidFill>
              </a:rPr>
              <a:t>-</a:t>
            </a:r>
            <a:r>
              <a:rPr lang="ru-RU" sz="2600" dirty="0" smtClean="0">
                <a:solidFill>
                  <a:schemeClr val="bg1"/>
                </a:solidFill>
              </a:rPr>
              <a:t> </a:t>
            </a:r>
            <a:r>
              <a:rPr lang="ru-RU" sz="2600" dirty="0">
                <a:solidFill>
                  <a:schemeClr val="bg1"/>
                </a:solidFill>
              </a:rPr>
              <a:t>длиной порядка 10 тыс. км. </a:t>
            </a:r>
            <a:r>
              <a:rPr lang="ru-RU" sz="2600" dirty="0" err="1">
                <a:solidFill>
                  <a:schemeClr val="bg1"/>
                </a:solidFill>
              </a:rPr>
              <a:t>Спикулы</a:t>
            </a:r>
            <a:r>
              <a:rPr lang="ru-RU" sz="2600" dirty="0">
                <a:solidFill>
                  <a:schemeClr val="bg1"/>
                </a:solidFill>
              </a:rPr>
              <a:t> выбрасываются из нижней хромосферы со скоростями до 30 км/с; время их жизни составляет несколько минут.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09332"/>
            <a:ext cx="12192000" cy="51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3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391" y="177681"/>
            <a:ext cx="12092609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краю солнечного диска хорошо видны </a:t>
            </a:r>
            <a:r>
              <a:rPr lang="ru-RU" sz="2400" b="1" dirty="0" smtClean="0">
                <a:solidFill>
                  <a:srgbClr val="FFFF00"/>
                </a:solidFill>
              </a:rPr>
              <a:t>протуберанцы</a:t>
            </a:r>
            <a:r>
              <a:rPr lang="ru-RU" sz="2400" dirty="0" smtClean="0">
                <a:solidFill>
                  <a:schemeClr val="bg1"/>
                </a:solidFill>
              </a:rPr>
              <a:t>— </a:t>
            </a:r>
            <a:r>
              <a:rPr lang="ru-RU" sz="2400" dirty="0">
                <a:solidFill>
                  <a:schemeClr val="bg1"/>
                </a:solidFill>
              </a:rPr>
              <a:t>плотные конденсации вещества, поднятые над поверхностью линиями магнитного поля в виде арок или выступов 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Протуберанцы бывают </a:t>
            </a:r>
            <a:r>
              <a:rPr lang="ru-RU" sz="2400" dirty="0">
                <a:solidFill>
                  <a:srgbClr val="FFFF00"/>
                </a:solidFill>
              </a:rPr>
              <a:t>спокойные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rgbClr val="FFFF00"/>
                </a:solidFill>
              </a:rPr>
              <a:t>активные</a:t>
            </a:r>
            <a:r>
              <a:rPr lang="ru-RU" sz="2400" dirty="0">
                <a:solidFill>
                  <a:schemeClr val="bg1"/>
                </a:solidFill>
              </a:rPr>
              <a:t> и </a:t>
            </a:r>
            <a:r>
              <a:rPr lang="ru-RU" sz="2400" dirty="0">
                <a:solidFill>
                  <a:srgbClr val="FFFF00"/>
                </a:solidFill>
              </a:rPr>
              <a:t>эруптивные</a:t>
            </a:r>
            <a:r>
              <a:rPr lang="ru-RU" sz="2400" dirty="0">
                <a:solidFill>
                  <a:schemeClr val="bg1"/>
                </a:solidFill>
              </a:rPr>
              <a:t>, выделяются на фоне короны, так как имеют более высокую плотность. Скорость движения вещества активных протуберанцев достигает 200 км/с, а высота подъёма — до 40 радиусов Земли.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143876"/>
            <a:ext cx="8391525" cy="3707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91525" y="2857500"/>
            <a:ext cx="38004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6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1339" y="19512"/>
            <a:ext cx="47906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 Солнце наблюдаются взрывные выбросы энергии и вещества (со скоростью до 100 тыс. км/с), охватывающие значительные области поверхностного слоя — </a:t>
            </a:r>
            <a:r>
              <a:rPr lang="ru-RU" sz="2800" b="1" dirty="0" smtClean="0">
                <a:solidFill>
                  <a:srgbClr val="FFFF00"/>
                </a:solidFill>
              </a:rPr>
              <a:t>вспышки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>
                <a:solidFill>
                  <a:schemeClr val="bg1"/>
                </a:solidFill>
              </a:rPr>
              <a:t>Эти яркие образования существуют от нескольких минут до 3 часов. Обычно солнечные вспышки проходят вблизи быстро развивающихся групп солнечных пятен.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97565"/>
            <a:ext cx="7166112" cy="57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5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5436704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54367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Солнце — центральное тело Солнечной системы, типичная звезда, представляющая собой раскаленный плазменный шар.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Солнце </a:t>
            </a:r>
            <a:r>
              <a:rPr lang="ru-RU" sz="2800" dirty="0">
                <a:solidFill>
                  <a:schemeClr val="bg1"/>
                </a:solidFill>
              </a:rPr>
              <a:t>— одна из 100 млрд звезд нашей Галактики. Детально изучая физическую природу Солнца, мы получаем важнейшие сведения о природе остальных звезд.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Свет </a:t>
            </a:r>
            <a:r>
              <a:rPr lang="ru-RU" sz="2800" dirty="0">
                <a:solidFill>
                  <a:schemeClr val="bg1"/>
                </a:solidFill>
              </a:rPr>
              <a:t>от него доходит до Земли за 8 1/3 мин.</a:t>
            </a:r>
          </a:p>
        </p:txBody>
      </p:sp>
    </p:spTree>
    <p:extLst>
      <p:ext uri="{BB962C8B-B14F-4D97-AF65-F5344CB8AC3E}">
        <p14:creationId xmlns:p14="http://schemas.microsoft.com/office/powerpoint/2010/main" xmlns="" val="41602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9858" y="155210"/>
            <a:ext cx="31321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Солнечная корона </a:t>
            </a:r>
            <a:r>
              <a:rPr lang="ru-RU" sz="2800" dirty="0">
                <a:solidFill>
                  <a:schemeClr val="bg1"/>
                </a:solidFill>
              </a:rPr>
              <a:t>— самая разреженная и горячая оболочка Солнца, распространяющаяся от него на несколько солнечных радиусов и имеющая температуру плазмы от 1 до 2 млн градусов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8017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1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05261" y="107460"/>
            <a:ext cx="46713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Яркость солнечной короны в миллион раз меньше, чем фотосферы. Поэтому наблюдать солнечную корону можно во время полных солнечных затмений или с помощью специальных телескопов-коронографов. Высокая температура и разреженность короны подтверждена спектральным анализом, а также по её радио- и рентгеновскому излучению.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7072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270" y="0"/>
            <a:ext cx="11917017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Масса, радиус, количество энергии, излучаемой Солнцем, остаются практически постоянными, но на всех уровнях солнечной атмосферы наблюдаются структурные образования, изменяющие свои физические параметры во времени. </a:t>
            </a:r>
            <a:r>
              <a:rPr lang="ru-RU" sz="2800" dirty="0">
                <a:solidFill>
                  <a:srgbClr val="FFFF00"/>
                </a:solidFill>
              </a:rPr>
              <a:t>Совокупность нестационарных процессов, периодически возникающих в солнечной атмосфере, называется </a:t>
            </a:r>
            <a:r>
              <a:rPr lang="ru-RU" sz="2800" b="1" dirty="0">
                <a:solidFill>
                  <a:srgbClr val="FFFF00"/>
                </a:solidFill>
              </a:rPr>
              <a:t>солнечной активностью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643014"/>
            <a:ext cx="1219200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9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8790" y="328066"/>
            <a:ext cx="54632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Проявлением солнечной активности являются пятна, факелы в фотосфере, протуберанцы, вспышки и выбросы вещества в атмосфере и короне. Места, где они возникают, называются </a:t>
            </a:r>
            <a:r>
              <a:rPr lang="ru-RU" sz="2400" dirty="0">
                <a:solidFill>
                  <a:srgbClr val="FFFF00"/>
                </a:solidFill>
              </a:rPr>
              <a:t>активными </a:t>
            </a:r>
            <a:r>
              <a:rPr lang="ru-RU" sz="2400" dirty="0" smtClean="0">
                <a:solidFill>
                  <a:srgbClr val="FFFF00"/>
                </a:solidFill>
              </a:rPr>
              <a:t>областями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Все активные образования взаимосвязаны между собой с помощью изменяющихся магнитных полей, которые всегда присутствуют в активных областях Солнца. Центры активности, зарождаясь на некоторой глубине под фотосферой, простираются в виде ярусов далеко в солнечную корону.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0490" y="0"/>
            <a:ext cx="6145008" cy="4452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809" y="4989444"/>
            <a:ext cx="5198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chemeClr val="accent5">
                    <a:lumMod val="20000"/>
                    <a:lumOff val="80000"/>
                  </a:schemeClr>
                </a:solidFill>
              </a:rPr>
              <a:t>Солнце в рентгеновских лучах. Наиболее яркие места - области</a:t>
            </a:r>
            <a:r>
              <a:rPr lang="ru-RU" sz="2000" b="1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>
                <a:solidFill>
                  <a:schemeClr val="accent5">
                    <a:lumMod val="20000"/>
                    <a:lumOff val="80000"/>
                  </a:schemeClr>
                </a:solidFill>
              </a:rPr>
              <a:t>проявления солнечной активности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1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0" y="482553"/>
            <a:ext cx="28624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Не только появление пятен, но и солнечная активность в целом имеют 11-летнюю цикличность (колебание циклов фактически проходит в пределах от 7,5 до 16 лет).</a:t>
            </a:r>
          </a:p>
        </p:txBody>
      </p:sp>
    </p:spTree>
    <p:extLst>
      <p:ext uri="{BB962C8B-B14F-4D97-AF65-F5344CB8AC3E}">
        <p14:creationId xmlns:p14="http://schemas.microsoft.com/office/powerpoint/2010/main" xmlns="" val="12264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92000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4180344"/>
            <a:ext cx="123020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Когда </a:t>
            </a:r>
            <a:r>
              <a:rPr lang="ru-RU" sz="2400" dirty="0">
                <a:solidFill>
                  <a:schemeClr val="bg1"/>
                </a:solidFill>
              </a:rPr>
              <a:t>в центре звезды весь водород превращается в гелий, структура звезды начинает заметно меняться. Её светимость растёт, температура поверхности понижается, внешние слои расширяются, а внутренние сжимаются. Звезда становится </a:t>
            </a:r>
            <a:r>
              <a:rPr lang="ru-RU" sz="2400" b="1" i="1" dirty="0">
                <a:solidFill>
                  <a:schemeClr val="bg1"/>
                </a:solidFill>
              </a:rPr>
              <a:t>красным гигантом</a:t>
            </a:r>
            <a:r>
              <a:rPr lang="ru-RU" sz="2400" dirty="0">
                <a:solidFill>
                  <a:schemeClr val="bg1"/>
                </a:solidFill>
              </a:rPr>
              <a:t>, т. е. звездой огромного размера с высокой светимостью и очень малой плотностью. В центре образуется плотное и горячее гелиевое ядро. Когда температура в нём достигает 100 млн °С, начинается реакция превращения гелия в углерод, сопровождающаяся выделением большого количества энергии.</a:t>
            </a:r>
          </a:p>
        </p:txBody>
      </p:sp>
    </p:spTree>
    <p:extLst>
      <p:ext uri="{BB962C8B-B14F-4D97-AF65-F5344CB8AC3E}">
        <p14:creationId xmlns:p14="http://schemas.microsoft.com/office/powerpoint/2010/main" xmlns="" val="1760948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92000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4180344"/>
            <a:ext cx="12302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следующей стадии звёзды типа Солнца сбрасывают часть вещества, сжимаются до размеров планет, превращаясь в маленькие, очень плотные звёзды — </a:t>
            </a:r>
            <a:r>
              <a:rPr lang="ru-RU" sz="2400" b="1" i="1" dirty="0">
                <a:solidFill>
                  <a:schemeClr val="bg1"/>
                </a:solidFill>
              </a:rPr>
              <a:t>белые карлики</a:t>
            </a:r>
            <a:r>
              <a:rPr lang="ru-RU" sz="2400" dirty="0">
                <a:solidFill>
                  <a:schemeClr val="bg1"/>
                </a:solidFill>
              </a:rPr>
              <a:t>, и медленно остывают.</a:t>
            </a:r>
          </a:p>
        </p:txBody>
      </p:sp>
    </p:spTree>
    <p:extLst>
      <p:ext uri="{BB962C8B-B14F-4D97-AF65-F5344CB8AC3E}">
        <p14:creationId xmlns:p14="http://schemas.microsoft.com/office/powerpoint/2010/main" xmlns="" val="42687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296"/>
            <a:ext cx="54367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Диаметр Солнца равен 1 млн 392 тыс. км (109 диаметров Земли). Объем Солнца, таким образом, более чем в миллион раз превосходит объем Земли, а его масса составляет </a:t>
            </a:r>
            <a:endParaRPr lang="ru-RU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М</a:t>
            </a:r>
            <a:r>
              <a:rPr lang="ru-RU" sz="32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</a:t>
            </a:r>
            <a:r>
              <a:rPr lang="ru-RU" sz="3200" dirty="0">
                <a:solidFill>
                  <a:schemeClr val="bg1"/>
                </a:solidFill>
              </a:rPr>
              <a:t> = 1,99 · 10</a:t>
            </a:r>
            <a:r>
              <a:rPr lang="ru-RU" sz="3200" baseline="30000" dirty="0">
                <a:solidFill>
                  <a:schemeClr val="bg1"/>
                </a:solidFill>
              </a:rPr>
              <a:t>30</a:t>
            </a:r>
            <a:r>
              <a:rPr lang="ru-RU" sz="3200" dirty="0">
                <a:solidFill>
                  <a:schemeClr val="bg1"/>
                </a:solidFill>
              </a:rPr>
              <a:t> кг, что примерно равно 330 000 земных масс.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3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060" y="151572"/>
            <a:ext cx="97701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Почти все наши знания о Солнце основаны на изучении его спектра</a:t>
            </a:r>
            <a:r>
              <a:rPr lang="ru-RU" dirty="0"/>
              <a:t>. Химические элементы, которые присутствуют в атмосфере Солнца, поглощают из непрерывного спектра, излучаемого фотосферой, свет определенной частоты. В результате в непрерывном спектре появляются темные линии. Йозеф Фраунгофер впервые изучил и зарисовал 576 темных линий солнечного спектра. Ученый правильно указал, что источник темных спектральных линий — солнечная атмосфера. По положениям в спектре (т. е. длинам волн) и интенсивностям этих фраунгоферовых линий можно установить, какие химические элементы присутствуют в солнечной </a:t>
            </a:r>
            <a:r>
              <a:rPr lang="ru-RU" dirty="0" smtClean="0"/>
              <a:t>атмосфере.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73" y="151572"/>
            <a:ext cx="1905000" cy="2857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781" y="3085308"/>
            <a:ext cx="2117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Йозеф Фраунгофер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8232" y="2325962"/>
            <a:ext cx="6628159" cy="44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1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Уже отождествлено свыше 30 тыс. линий для 72 химических элементов, присутствующих в атмосфере Солнца. Фраунгоферовы линии по интенсивности и ширине чрезвычайно разнообразны. Анализ спектральных линий показал, что преобладающим элементом на Солнце является водород — на его долю приходится свыше 70 % массы Солнца, около 28 % приходится на гелий и около 2 % на другие элементы.</a:t>
            </a:r>
          </a:p>
        </p:txBody>
      </p:sp>
    </p:spTree>
    <p:extLst>
      <p:ext uri="{BB962C8B-B14F-4D97-AF65-F5344CB8AC3E}">
        <p14:creationId xmlns:p14="http://schemas.microsoft.com/office/powerpoint/2010/main" xmlns="" val="4840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Вещество Солнца сильно ионизовано: атомы, потерявшие электроны своих внешних оболочек и ставшие ионами, вместе со свободными электронами образуют плазму. Средняя плотность солнечного вещества примерно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1400 </a:t>
            </a:r>
            <a:r>
              <a:rPr lang="ru-RU" sz="2800" dirty="0">
                <a:solidFill>
                  <a:schemeClr val="bg1"/>
                </a:solidFill>
              </a:rPr>
              <a:t>кг/м</a:t>
            </a:r>
            <a:r>
              <a:rPr lang="ru-RU" sz="2800" baseline="30000" dirty="0">
                <a:solidFill>
                  <a:schemeClr val="bg1"/>
                </a:solidFill>
              </a:rPr>
              <a:t>3</a:t>
            </a:r>
            <a:r>
              <a:rPr lang="ru-RU" sz="2800" dirty="0">
                <a:solidFill>
                  <a:schemeClr val="bg1"/>
                </a:solidFill>
              </a:rPr>
              <a:t>. Она соизмерима с плотностью воды и в 1000 раз больше плотности воздуха у поверхности Земли.</a:t>
            </a:r>
          </a:p>
        </p:txBody>
      </p:sp>
    </p:spTree>
    <p:extLst>
      <p:ext uri="{BB962C8B-B14F-4D97-AF65-F5344CB8AC3E}">
        <p14:creationId xmlns:p14="http://schemas.microsoft.com/office/powerpoint/2010/main" xmlns="" val="29968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83558" y="0"/>
            <a:ext cx="760844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Основываясь на данных о радиусе, массе, светимости Солнца, на физических </a:t>
            </a:r>
            <a:r>
              <a:rPr lang="ru-RU" sz="2800" dirty="0" smtClean="0">
                <a:solidFill>
                  <a:schemeClr val="bg1"/>
                </a:solidFill>
              </a:rPr>
              <a:t>законах, </a:t>
            </a:r>
            <a:r>
              <a:rPr lang="ru-RU" sz="2800" dirty="0">
                <a:solidFill>
                  <a:schemeClr val="bg1"/>
                </a:solidFill>
              </a:rPr>
              <a:t>можно получить данные о давлении, плотности, температуре и химическом составе на разных расстояниях от центра Солнца. При приближении к центру Солнца растут, достигая максимальных значений, температура, давление и плотность. Химический состав Солнца тоже различается: процентное содержание водорода меньше всего в центре.</a:t>
            </a:r>
          </a:p>
        </p:txBody>
      </p:sp>
    </p:spTree>
    <p:extLst>
      <p:ext uri="{BB962C8B-B14F-4D97-AF65-F5344CB8AC3E}">
        <p14:creationId xmlns:p14="http://schemas.microsoft.com/office/powerpoint/2010/main" xmlns="" val="11271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6440557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" y="218661"/>
            <a:ext cx="725556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Высокое давление внутри Солнца обусловлено действием вышележащих слоев. Силы тяготения стремятся сжать Солнце. Им противодействует упругость горячего газа и давление излучения, идущие из недр. Эти силы стремятся расширить Солнце. Тяготение, с одной стороны, а упругость газов и давление излучения, с другой — уравновешивают друг друга. Равновесие имеет место во всех слоях от поверхности до центра Солнца. Такое состояние Солнца и звезд </a:t>
            </a:r>
            <a:r>
              <a:rPr lang="ru-RU" sz="2400" b="1" i="1" dirty="0">
                <a:solidFill>
                  <a:schemeClr val="bg1"/>
                </a:solidFill>
              </a:rPr>
              <a:t>называется гидростатическим равновесием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Эта </a:t>
            </a:r>
            <a:r>
              <a:rPr lang="ru-RU" sz="2400" dirty="0">
                <a:solidFill>
                  <a:schemeClr val="bg1"/>
                </a:solidFill>
              </a:rPr>
              <a:t>простая идея была выдвинута в 1924 г. английским астрофизиком </a:t>
            </a:r>
            <a:r>
              <a:rPr lang="ru-RU" sz="2400" b="1" dirty="0">
                <a:solidFill>
                  <a:schemeClr val="bg1"/>
                </a:solidFill>
              </a:rPr>
              <a:t>Артуром Эддингтоном</a:t>
            </a:r>
            <a:r>
              <a:rPr lang="ru-RU" sz="2400" dirty="0">
                <a:solidFill>
                  <a:schemeClr val="bg1"/>
                </a:solidFill>
              </a:rPr>
              <a:t>. Она позволила составить уравнения, по которым рассчитывают модели внутреннего строения Солнца, а также других звезд.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42501" y="0"/>
            <a:ext cx="484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3173</TotalTime>
  <Words>1932</Words>
  <Application>Microsoft Office PowerPoint</Application>
  <PresentationFormat>Произвольный</PresentationFormat>
  <Paragraphs>83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Интеграл</vt:lpstr>
      <vt:lpstr>Строение, излучения  и эволюция Солнца и звёзд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Наблюдения — основа астрономии</dc:title>
  <dc:creator>Michael</dc:creator>
  <cp:lastModifiedBy>Admin</cp:lastModifiedBy>
  <cp:revision>309</cp:revision>
  <dcterms:created xsi:type="dcterms:W3CDTF">2017-09-11T16:28:56Z</dcterms:created>
  <dcterms:modified xsi:type="dcterms:W3CDTF">2025-05-06T17:02:24Z</dcterms:modified>
</cp:coreProperties>
</file>