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34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95" r:id="rId16"/>
    <p:sldId id="296" r:id="rId17"/>
    <p:sldId id="297" r:id="rId18"/>
    <p:sldId id="29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7" r:id="rId28"/>
    <p:sldId id="278" r:id="rId29"/>
    <p:sldId id="290" r:id="rId30"/>
    <p:sldId id="291" r:id="rId31"/>
    <p:sldId id="292" r:id="rId32"/>
    <p:sldId id="29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10" y="-6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23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23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3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23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07B0F2E-F14C-4B3E-B05E-9FFD907D3095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8302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280" cy="3428280"/>
          </a:xfrm>
          <a:prstGeom prst="rect">
            <a:avLst/>
          </a:prstGeom>
        </p:spPr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06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938D10EC-49FE-4B4B-859A-470F331FD4BE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3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33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EB547873-8700-400B-9C9F-679DD7CF828B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36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99E1F142-1A21-4E2B-AD14-9E27ADBEA007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19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39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89FCEA1-A9CF-405D-B4C9-AEFC9D65213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20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4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42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C4E89230-A792-4273-90E6-C36767743CDA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21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280" cy="3428280"/>
          </a:xfrm>
          <a:prstGeom prst="rect">
            <a:avLst/>
          </a:prstGeom>
        </p:spPr>
      </p:sp>
      <p:sp>
        <p:nvSpPr>
          <p:cNvPr id="45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57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AAECC44-B9D5-4593-A994-E18FFB76C566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22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60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2168210-CD23-48E3-BADE-D543CE33DA8C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23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9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96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87FC0ED6-31B7-4FFE-A0C1-469A53E72256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24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280" cy="3428280"/>
          </a:xfrm>
          <a:prstGeom prst="rect">
            <a:avLst/>
          </a:prstGeom>
        </p:spPr>
      </p:sp>
      <p:sp>
        <p:nvSpPr>
          <p:cNvPr id="49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99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FCB92737-3B02-4DCC-A5EE-48B7ABD386EB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25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0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02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9913079A-D46E-44F8-A05D-54062E7CF1B0}" type="slidenum">
              <a:rPr lang="ru-RU" sz="1200" b="0" strike="noStrike" spc="-1">
                <a:solidFill>
                  <a:srgbClr val="000000"/>
                </a:solidFill>
                <a:latin typeface="Arial"/>
              </a:rPr>
              <a:t>27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280" cy="3428280"/>
          </a:xfrm>
          <a:prstGeom prst="rect">
            <a:avLst/>
          </a:prstGeom>
        </p:spPr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09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B1456DA-6549-477F-A8DB-0C8E174CCDC7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280" cy="3428280"/>
          </a:xfrm>
          <a:prstGeom prst="rect">
            <a:avLst/>
          </a:prstGeom>
        </p:spPr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12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E0CD1AB-E2F6-488C-8259-359803566243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15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EECFAFE9-4CE9-43BE-A24B-9F6F23E71398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18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F74FCF8-50D4-44C6-AFCD-084D219413BA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21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55D373E2-BDDC-472E-9BD7-9A85D040DC46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24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C1B4A49-0EE2-4DFB-BD37-107D82B67E49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2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27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723DC94F-2039-41CC-A609-0F2F9883BB25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430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C848FA07-BE19-43F2-8FDC-C590D590254A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17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0" y="6553080"/>
            <a:ext cx="9143640" cy="304560"/>
          </a:xfrm>
          <a:prstGeom prst="rect">
            <a:avLst/>
          </a:prstGeom>
          <a:gradFill rotWithShape="0">
            <a:gsLst>
              <a:gs pos="0">
                <a:srgbClr val="FCEAA9"/>
              </a:gs>
              <a:gs pos="100000">
                <a:srgbClr val="F5C201"/>
              </a:gs>
            </a:gsLst>
            <a:lin ang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CustomShape 2"/>
          <p:cNvSpPr/>
          <p:nvPr/>
        </p:nvSpPr>
        <p:spPr>
          <a:xfrm>
            <a:off x="228600" y="152280"/>
            <a:ext cx="1371240" cy="45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i="1" strike="noStrike" spc="-1">
                <a:solidFill>
                  <a:srgbClr val="C8C8B1"/>
                </a:solidFill>
                <a:latin typeface="Arial"/>
                <a:ea typeface="DejaVu Sans"/>
              </a:rPr>
              <a:t>LOGO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40" name="Picture 90" descr="p12_s"/>
          <p:cNvPicPr/>
          <p:nvPr/>
        </p:nvPicPr>
        <p:blipFill>
          <a:blip r:embed="rId14"/>
          <a:stretch/>
        </p:blipFill>
        <p:spPr>
          <a:xfrm>
            <a:off x="8153280" y="590400"/>
            <a:ext cx="698400" cy="533160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/>
          <p:cNvPicPr/>
          <p:nvPr/>
        </p:nvPicPr>
        <p:blipFill>
          <a:blip r:embed="rId15"/>
          <a:stretch/>
        </p:blipFill>
        <p:spPr>
          <a:xfrm>
            <a:off x="0" y="0"/>
            <a:ext cx="9143640" cy="2331720"/>
          </a:xfrm>
          <a:prstGeom prst="rect">
            <a:avLst/>
          </a:prstGeom>
          <a:ln>
            <a:noFill/>
          </a:ln>
        </p:spPr>
      </p:pic>
      <p:sp>
        <p:nvSpPr>
          <p:cNvPr id="42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200"/>
          </a:xfrm>
          <a:prstGeom prst="rect">
            <a:avLst/>
          </a:prstGeom>
        </p:spPr>
        <p:txBody>
          <a:bodyPr lIns="0" tIns="0" rIns="0" bIns="0">
            <a:normAutofit fontScale="97000"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440" cy="4525200"/>
          </a:xfrm>
          <a:prstGeom prst="rect">
            <a:avLst/>
          </a:prstGeom>
        </p:spPr>
        <p:txBody>
          <a:bodyPr lIns="0" tIns="0" rIns="0" bIns="0">
            <a:normAutofit fontScale="97000"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tvsh2004.narod.ru/phis.ht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ido.rudn.ru/nfpk/fizika/mkt/3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1" name="Picture 2" descr="C:\Users\Файруза\Desktop\пк\фото\фото для раб стола\Анимация ,Туман.gif"/>
          <p:cNvPicPr/>
          <p:nvPr/>
        </p:nvPicPr>
        <p:blipFill>
          <a:blip r:embed="rId2"/>
          <a:stretch/>
        </p:blipFill>
        <p:spPr>
          <a:xfrm>
            <a:off x="0" y="-99000"/>
            <a:ext cx="9143280" cy="6956640"/>
          </a:xfrm>
          <a:prstGeom prst="rect">
            <a:avLst/>
          </a:prstGeom>
          <a:ln>
            <a:noFill/>
          </a:ln>
        </p:spPr>
      </p:pic>
      <p:sp>
        <p:nvSpPr>
          <p:cNvPr id="242" name="CustomShape 3"/>
          <p:cNvSpPr/>
          <p:nvPr/>
        </p:nvSpPr>
        <p:spPr>
          <a:xfrm>
            <a:off x="611640" y="0"/>
            <a:ext cx="8228880" cy="70524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Сегодня </a:t>
            </a:r>
            <a:fld id="{2099288E-5FBD-4C36-AFB7-E65B80CFBCEC}" type="datetime">
              <a:rPr lang="ru-RU" sz="3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11.02.2022</a:t>
            </a:fld>
            <a:endParaRPr lang="ru-RU" sz="3200" b="0" strike="noStrike" spc="-1">
              <a:latin typeface="Arial"/>
            </a:endParaRPr>
          </a:p>
        </p:txBody>
      </p:sp>
      <p:sp>
        <p:nvSpPr>
          <p:cNvPr id="243" name="CustomShape 4"/>
          <p:cNvSpPr/>
          <p:nvPr/>
        </p:nvSpPr>
        <p:spPr>
          <a:xfrm>
            <a:off x="1296000" y="4293096"/>
            <a:ext cx="6695640" cy="1826544"/>
          </a:xfrm>
          <a:prstGeom prst="rect">
            <a:avLst/>
          </a:prstGeom>
          <a:solidFill>
            <a:srgbClr val="B9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 dirty="0">
                <a:solidFill>
                  <a:srgbClr val="0812A2"/>
                </a:solidFill>
                <a:latin typeface="Times New Roman" pitchFamily="18" charset="0"/>
                <a:cs typeface="Times New Roman" pitchFamily="18" charset="0"/>
              </a:rPr>
              <a:t>Тема урока.</a:t>
            </a:r>
            <a:endParaRPr lang="ru-RU" sz="3600" b="1" strike="noStrike" spc="-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3600" b="1" strike="noStrike" spc="-1" dirty="0">
                <a:solidFill>
                  <a:srgbClr val="0812A2"/>
                </a:solidFill>
                <a:latin typeface="Times New Roman" pitchFamily="18" charset="0"/>
                <a:cs typeface="Times New Roman" pitchFamily="18" charset="0"/>
              </a:rPr>
              <a:t>Насыщенный </a:t>
            </a:r>
            <a:r>
              <a:rPr lang="ru-RU" sz="3600" b="1" strike="noStrike" spc="-1" dirty="0" smtClean="0">
                <a:solidFill>
                  <a:srgbClr val="0812A2"/>
                </a:solidFill>
                <a:latin typeface="Times New Roman" pitchFamily="18" charset="0"/>
                <a:cs typeface="Times New Roman" pitchFamily="18" charset="0"/>
              </a:rPr>
              <a:t>пар. Давление насыщенного пара </a:t>
            </a:r>
            <a:endParaRPr lang="ru-RU" sz="3600" b="1" strike="noStrike" spc="-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9600" y="381000"/>
            <a:ext cx="7391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Свойства  насыщенного  пара: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4308" y="1008303"/>
            <a:ext cx="871296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Насыщенный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пар  можно  считать идеальным  газом  и  применить  к  нему  уравнение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Клапейрона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Менделеева</a:t>
            </a:r>
          </a:p>
          <a:p>
            <a:pPr marL="457200" indent="-457200" eaLnBrk="1" hangingPunct="1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  изотермическом  сжатии  и  расширении  насыщенного  пара  его  давление  не  изменяется</a:t>
            </a:r>
          </a:p>
          <a:p>
            <a:pPr marL="457200" indent="-457200" eaLnBrk="1" hangingPunct="1">
              <a:buAutoNum type="arabicPeriod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974203" y="3178340"/>
            <a:ext cx="0" cy="322484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48392" y="5942012"/>
            <a:ext cx="3962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19100" y="4186557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2400" b="1" dirty="0">
                <a:solidFill>
                  <a:srgbClr val="FF0000"/>
                </a:solidFill>
              </a:rPr>
              <a:t>р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863380" y="6172198"/>
            <a:ext cx="647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0000"/>
                </a:solidFill>
              </a:rPr>
              <a:t>V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1" name="Arc 56"/>
          <p:cNvSpPr>
            <a:spLocks/>
          </p:cNvSpPr>
          <p:nvPr/>
        </p:nvSpPr>
        <p:spPr bwMode="auto">
          <a:xfrm flipH="1" flipV="1">
            <a:off x="1015037" y="3394074"/>
            <a:ext cx="2057400" cy="2411189"/>
          </a:xfrm>
          <a:custGeom>
            <a:avLst/>
            <a:gdLst>
              <a:gd name="T0" fmla="*/ 2147483647 w 21600"/>
              <a:gd name="T1" fmla="*/ 0 h 21597"/>
              <a:gd name="T2" fmla="*/ 2147483647 w 21600"/>
              <a:gd name="T3" fmla="*/ 2147483647 h 21597"/>
              <a:gd name="T4" fmla="*/ 0 w 21600"/>
              <a:gd name="T5" fmla="*/ 2147483647 h 21597"/>
              <a:gd name="T6" fmla="*/ 0 60000 65536"/>
              <a:gd name="T7" fmla="*/ 0 60000 65536"/>
              <a:gd name="T8" fmla="*/ 0 60000 65536"/>
              <a:gd name="T9" fmla="*/ 0 w 21600"/>
              <a:gd name="T10" fmla="*/ 0 h 21597"/>
              <a:gd name="T11" fmla="*/ 21600 w 21600"/>
              <a:gd name="T12" fmla="*/ 21597 h 215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7" fill="none" extrusionOk="0">
                <a:moveTo>
                  <a:pt x="346" y="-1"/>
                </a:moveTo>
                <a:cubicBezTo>
                  <a:pt x="12138" y="188"/>
                  <a:pt x="21600" y="9802"/>
                  <a:pt x="21600" y="21597"/>
                </a:cubicBezTo>
              </a:path>
              <a:path w="21600" h="21597" stroke="0" extrusionOk="0">
                <a:moveTo>
                  <a:pt x="346" y="-1"/>
                </a:moveTo>
                <a:cubicBezTo>
                  <a:pt x="12138" y="188"/>
                  <a:pt x="21600" y="9802"/>
                  <a:pt x="21600" y="21597"/>
                </a:cubicBezTo>
                <a:lnTo>
                  <a:pt x="0" y="2159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965579" y="4417538"/>
            <a:ext cx="3733800" cy="76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763688" y="3261689"/>
            <a:ext cx="4343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Изотерма  насыщенного  пара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 flipV="1">
            <a:off x="1538992" y="3680363"/>
            <a:ext cx="1066800" cy="76200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967746" y="5105400"/>
            <a:ext cx="44845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Изотерма  идеального  газа</a:t>
            </a:r>
          </a:p>
        </p:txBody>
      </p:sp>
      <p:cxnSp>
        <p:nvCxnSpPr>
          <p:cNvPr id="32" name="Прямая со стрелкой 31"/>
          <p:cNvCxnSpPr>
            <a:endCxn id="31" idx="1"/>
          </p:cNvCxnSpPr>
          <p:nvPr/>
        </p:nvCxnSpPr>
        <p:spPr>
          <a:xfrm flipV="1">
            <a:off x="2072392" y="5305455"/>
            <a:ext cx="895354" cy="92333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80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8" grpId="0"/>
      <p:bldP spid="19" grpId="0"/>
      <p:bldP spid="21" grpId="0" animBg="1"/>
      <p:bldP spid="24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900113" y="1484313"/>
            <a:ext cx="2303462" cy="295275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900113" y="3933825"/>
            <a:ext cx="2303462" cy="5032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900113" y="3933825"/>
            <a:ext cx="2303462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900113" y="1125538"/>
            <a:ext cx="2303462" cy="503237"/>
            <a:chOff x="204" y="1979"/>
            <a:chExt cx="1451" cy="317"/>
          </a:xfrm>
        </p:grpSpPr>
        <p:sp>
          <p:nvSpPr>
            <p:cNvPr id="8296" name="Rectangle 8"/>
            <p:cNvSpPr>
              <a:spLocks noChangeArrowheads="1"/>
            </p:cNvSpPr>
            <p:nvPr/>
          </p:nvSpPr>
          <p:spPr bwMode="auto">
            <a:xfrm>
              <a:off x="204" y="2205"/>
              <a:ext cx="1451" cy="91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97" name="AutoShape 9"/>
            <p:cNvSpPr>
              <a:spLocks noChangeArrowheads="1"/>
            </p:cNvSpPr>
            <p:nvPr/>
          </p:nvSpPr>
          <p:spPr bwMode="auto">
            <a:xfrm>
              <a:off x="884" y="1979"/>
              <a:ext cx="136" cy="226"/>
            </a:xfrm>
            <a:prstGeom prst="downArrow">
              <a:avLst>
                <a:gd name="adj1" fmla="val 50000"/>
                <a:gd name="adj2" fmla="val 4154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51210" name="Oval 10"/>
          <p:cNvSpPr>
            <a:spLocks noChangeArrowheads="1"/>
          </p:cNvSpPr>
          <p:nvPr/>
        </p:nvSpPr>
        <p:spPr bwMode="auto">
          <a:xfrm>
            <a:off x="2411413" y="3717925"/>
            <a:ext cx="144462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9" name="Oval 11"/>
          <p:cNvSpPr>
            <a:spLocks noChangeArrowheads="1"/>
          </p:cNvSpPr>
          <p:nvPr/>
        </p:nvSpPr>
        <p:spPr bwMode="auto">
          <a:xfrm>
            <a:off x="2268538" y="3357563"/>
            <a:ext cx="144462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12" name="Oval 12"/>
          <p:cNvSpPr>
            <a:spLocks noChangeArrowheads="1"/>
          </p:cNvSpPr>
          <p:nvPr/>
        </p:nvSpPr>
        <p:spPr bwMode="auto">
          <a:xfrm>
            <a:off x="2052638" y="3644900"/>
            <a:ext cx="144462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1" name="Oval 13"/>
          <p:cNvSpPr>
            <a:spLocks noChangeArrowheads="1"/>
          </p:cNvSpPr>
          <p:nvPr/>
        </p:nvSpPr>
        <p:spPr bwMode="auto">
          <a:xfrm>
            <a:off x="1835150" y="3429000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14" name="Oval 14"/>
          <p:cNvSpPr>
            <a:spLocks noChangeArrowheads="1"/>
          </p:cNvSpPr>
          <p:nvPr/>
        </p:nvSpPr>
        <p:spPr bwMode="auto">
          <a:xfrm>
            <a:off x="1619250" y="3717925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3" name="Oval 15"/>
          <p:cNvSpPr>
            <a:spLocks noChangeArrowheads="1"/>
          </p:cNvSpPr>
          <p:nvPr/>
        </p:nvSpPr>
        <p:spPr bwMode="auto">
          <a:xfrm>
            <a:off x="1403350" y="3357563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4" name="Oval 16"/>
          <p:cNvSpPr>
            <a:spLocks noChangeArrowheads="1"/>
          </p:cNvSpPr>
          <p:nvPr/>
        </p:nvSpPr>
        <p:spPr bwMode="auto">
          <a:xfrm>
            <a:off x="971550" y="3357563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17" name="Oval 17"/>
          <p:cNvSpPr>
            <a:spLocks noChangeArrowheads="1"/>
          </p:cNvSpPr>
          <p:nvPr/>
        </p:nvSpPr>
        <p:spPr bwMode="auto">
          <a:xfrm>
            <a:off x="1187450" y="3644900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6" name="Oval 18"/>
          <p:cNvSpPr>
            <a:spLocks noChangeArrowheads="1"/>
          </p:cNvSpPr>
          <p:nvPr/>
        </p:nvSpPr>
        <p:spPr bwMode="auto">
          <a:xfrm>
            <a:off x="2627313" y="3429000"/>
            <a:ext cx="144462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7" name="Oval 19"/>
          <p:cNvSpPr>
            <a:spLocks noChangeArrowheads="1"/>
          </p:cNvSpPr>
          <p:nvPr/>
        </p:nvSpPr>
        <p:spPr bwMode="auto">
          <a:xfrm>
            <a:off x="2195513" y="2852738"/>
            <a:ext cx="144462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8" name="Oval 20"/>
          <p:cNvSpPr>
            <a:spLocks noChangeArrowheads="1"/>
          </p:cNvSpPr>
          <p:nvPr/>
        </p:nvSpPr>
        <p:spPr bwMode="auto">
          <a:xfrm>
            <a:off x="2771775" y="2997200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9" name="Oval 21"/>
          <p:cNvSpPr>
            <a:spLocks noChangeArrowheads="1"/>
          </p:cNvSpPr>
          <p:nvPr/>
        </p:nvSpPr>
        <p:spPr bwMode="auto">
          <a:xfrm>
            <a:off x="2411413" y="3068638"/>
            <a:ext cx="144462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10" name="Oval 22"/>
          <p:cNvSpPr>
            <a:spLocks noChangeArrowheads="1"/>
          </p:cNvSpPr>
          <p:nvPr/>
        </p:nvSpPr>
        <p:spPr bwMode="auto">
          <a:xfrm>
            <a:off x="1979613" y="3068638"/>
            <a:ext cx="144462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11" name="Oval 23"/>
          <p:cNvSpPr>
            <a:spLocks noChangeArrowheads="1"/>
          </p:cNvSpPr>
          <p:nvPr/>
        </p:nvSpPr>
        <p:spPr bwMode="auto">
          <a:xfrm>
            <a:off x="1116013" y="3068638"/>
            <a:ext cx="144462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12" name="Oval 24"/>
          <p:cNvSpPr>
            <a:spLocks noChangeArrowheads="1"/>
          </p:cNvSpPr>
          <p:nvPr/>
        </p:nvSpPr>
        <p:spPr bwMode="auto">
          <a:xfrm>
            <a:off x="1619250" y="3141663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13" name="Oval 25"/>
          <p:cNvSpPr>
            <a:spLocks noChangeArrowheads="1"/>
          </p:cNvSpPr>
          <p:nvPr/>
        </p:nvSpPr>
        <p:spPr bwMode="auto">
          <a:xfrm>
            <a:off x="2987675" y="3357563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26" name="Oval 26"/>
          <p:cNvSpPr>
            <a:spLocks noChangeArrowheads="1"/>
          </p:cNvSpPr>
          <p:nvPr/>
        </p:nvSpPr>
        <p:spPr bwMode="auto">
          <a:xfrm>
            <a:off x="2844800" y="3717925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15" name="Oval 27"/>
          <p:cNvSpPr>
            <a:spLocks noChangeArrowheads="1"/>
          </p:cNvSpPr>
          <p:nvPr/>
        </p:nvSpPr>
        <p:spPr bwMode="auto">
          <a:xfrm>
            <a:off x="2771775" y="2565400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16" name="Oval 28"/>
          <p:cNvSpPr>
            <a:spLocks noChangeArrowheads="1"/>
          </p:cNvSpPr>
          <p:nvPr/>
        </p:nvSpPr>
        <p:spPr bwMode="auto">
          <a:xfrm>
            <a:off x="2339975" y="2565400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17" name="Oval 29"/>
          <p:cNvSpPr>
            <a:spLocks noChangeArrowheads="1"/>
          </p:cNvSpPr>
          <p:nvPr/>
        </p:nvSpPr>
        <p:spPr bwMode="auto">
          <a:xfrm>
            <a:off x="1403350" y="2636838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18" name="Oval 30"/>
          <p:cNvSpPr>
            <a:spLocks noChangeArrowheads="1"/>
          </p:cNvSpPr>
          <p:nvPr/>
        </p:nvSpPr>
        <p:spPr bwMode="auto">
          <a:xfrm>
            <a:off x="1044575" y="2781300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19" name="Oval 31"/>
          <p:cNvSpPr>
            <a:spLocks noChangeArrowheads="1"/>
          </p:cNvSpPr>
          <p:nvPr/>
        </p:nvSpPr>
        <p:spPr bwMode="auto">
          <a:xfrm>
            <a:off x="1403350" y="2925763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20" name="Oval 32"/>
          <p:cNvSpPr>
            <a:spLocks noChangeArrowheads="1"/>
          </p:cNvSpPr>
          <p:nvPr/>
        </p:nvSpPr>
        <p:spPr bwMode="auto">
          <a:xfrm>
            <a:off x="1835150" y="2781300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21" name="Oval 33"/>
          <p:cNvSpPr>
            <a:spLocks noChangeArrowheads="1"/>
          </p:cNvSpPr>
          <p:nvPr/>
        </p:nvSpPr>
        <p:spPr bwMode="auto">
          <a:xfrm>
            <a:off x="2555875" y="2781300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22" name="Oval 34"/>
          <p:cNvSpPr>
            <a:spLocks noChangeArrowheads="1"/>
          </p:cNvSpPr>
          <p:nvPr/>
        </p:nvSpPr>
        <p:spPr bwMode="auto">
          <a:xfrm>
            <a:off x="2987675" y="2781300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35" name="Oval 35"/>
          <p:cNvSpPr>
            <a:spLocks noChangeArrowheads="1"/>
          </p:cNvSpPr>
          <p:nvPr/>
        </p:nvSpPr>
        <p:spPr bwMode="auto">
          <a:xfrm>
            <a:off x="1331913" y="2349500"/>
            <a:ext cx="144462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2268538" y="2276475"/>
            <a:ext cx="144462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25" name="Oval 37"/>
          <p:cNvSpPr>
            <a:spLocks noChangeArrowheads="1"/>
          </p:cNvSpPr>
          <p:nvPr/>
        </p:nvSpPr>
        <p:spPr bwMode="auto">
          <a:xfrm>
            <a:off x="1692275" y="2492375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38" name="Oval 38"/>
          <p:cNvSpPr>
            <a:spLocks noChangeArrowheads="1"/>
          </p:cNvSpPr>
          <p:nvPr/>
        </p:nvSpPr>
        <p:spPr bwMode="auto">
          <a:xfrm>
            <a:off x="2555875" y="2349500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87675" y="2349500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28" name="Oval 40"/>
          <p:cNvSpPr>
            <a:spLocks noChangeArrowheads="1"/>
          </p:cNvSpPr>
          <p:nvPr/>
        </p:nvSpPr>
        <p:spPr bwMode="auto">
          <a:xfrm>
            <a:off x="1979613" y="2565400"/>
            <a:ext cx="144462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29" name="Oval 41"/>
          <p:cNvSpPr>
            <a:spLocks noChangeArrowheads="1"/>
          </p:cNvSpPr>
          <p:nvPr/>
        </p:nvSpPr>
        <p:spPr bwMode="auto">
          <a:xfrm>
            <a:off x="1044575" y="2492375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42" name="Oval 42"/>
          <p:cNvSpPr>
            <a:spLocks noChangeArrowheads="1"/>
          </p:cNvSpPr>
          <p:nvPr/>
        </p:nvSpPr>
        <p:spPr bwMode="auto">
          <a:xfrm>
            <a:off x="2700338" y="2060575"/>
            <a:ext cx="144462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43" name="Oval 43"/>
          <p:cNvSpPr>
            <a:spLocks noChangeArrowheads="1"/>
          </p:cNvSpPr>
          <p:nvPr/>
        </p:nvSpPr>
        <p:spPr bwMode="auto">
          <a:xfrm>
            <a:off x="971550" y="2205038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44" name="Oval 44"/>
          <p:cNvSpPr>
            <a:spLocks noChangeArrowheads="1"/>
          </p:cNvSpPr>
          <p:nvPr/>
        </p:nvSpPr>
        <p:spPr bwMode="auto">
          <a:xfrm>
            <a:off x="1835150" y="2205038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45" name="Oval 45"/>
          <p:cNvSpPr>
            <a:spLocks noChangeArrowheads="1"/>
          </p:cNvSpPr>
          <p:nvPr/>
        </p:nvSpPr>
        <p:spPr bwMode="auto">
          <a:xfrm>
            <a:off x="1403350" y="1700213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46" name="Oval 46"/>
          <p:cNvSpPr>
            <a:spLocks noChangeArrowheads="1"/>
          </p:cNvSpPr>
          <p:nvPr/>
        </p:nvSpPr>
        <p:spPr bwMode="auto">
          <a:xfrm>
            <a:off x="1187450" y="1989138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47" name="Oval 47"/>
          <p:cNvSpPr>
            <a:spLocks noChangeArrowheads="1"/>
          </p:cNvSpPr>
          <p:nvPr/>
        </p:nvSpPr>
        <p:spPr bwMode="auto">
          <a:xfrm>
            <a:off x="1763713" y="1773238"/>
            <a:ext cx="144462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48" name="Oval 48"/>
          <p:cNvSpPr>
            <a:spLocks noChangeArrowheads="1"/>
          </p:cNvSpPr>
          <p:nvPr/>
        </p:nvSpPr>
        <p:spPr bwMode="auto">
          <a:xfrm>
            <a:off x="2484438" y="1700213"/>
            <a:ext cx="144462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49" name="Oval 49"/>
          <p:cNvSpPr>
            <a:spLocks noChangeArrowheads="1"/>
          </p:cNvSpPr>
          <p:nvPr/>
        </p:nvSpPr>
        <p:spPr bwMode="auto">
          <a:xfrm>
            <a:off x="2916238" y="1773238"/>
            <a:ext cx="144462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50" name="Oval 50"/>
          <p:cNvSpPr>
            <a:spLocks noChangeArrowheads="1"/>
          </p:cNvSpPr>
          <p:nvPr/>
        </p:nvSpPr>
        <p:spPr bwMode="auto">
          <a:xfrm>
            <a:off x="2124075" y="1989138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51" name="Oval 51"/>
          <p:cNvSpPr>
            <a:spLocks noChangeArrowheads="1"/>
          </p:cNvSpPr>
          <p:nvPr/>
        </p:nvSpPr>
        <p:spPr bwMode="auto">
          <a:xfrm>
            <a:off x="1476375" y="2133600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52" name="Oval 52"/>
          <p:cNvSpPr>
            <a:spLocks noChangeArrowheads="1"/>
          </p:cNvSpPr>
          <p:nvPr/>
        </p:nvSpPr>
        <p:spPr bwMode="auto">
          <a:xfrm>
            <a:off x="971550" y="1700213"/>
            <a:ext cx="144463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41" name="Скругленный прямоугольник 13"/>
          <p:cNvSpPr>
            <a:spLocks noChangeArrowheads="1"/>
          </p:cNvSpPr>
          <p:nvPr/>
        </p:nvSpPr>
        <p:spPr bwMode="auto">
          <a:xfrm rot="-5400000">
            <a:off x="1764506" y="-1107281"/>
            <a:ext cx="574675" cy="3455988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vert="eaVert" anchor="ctr"/>
          <a:lstStyle/>
          <a:p>
            <a:r>
              <a:rPr lang="ru-RU" sz="3200"/>
              <a:t> </a:t>
            </a:r>
          </a:p>
          <a:p>
            <a:endParaRPr lang="ru-RU" sz="32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42" name="Text Box 99"/>
          <p:cNvSpPr txBox="1">
            <a:spLocks noChangeArrowheads="1"/>
          </p:cNvSpPr>
          <p:nvPr/>
        </p:nvSpPr>
        <p:spPr bwMode="auto">
          <a:xfrm>
            <a:off x="684213" y="404813"/>
            <a:ext cx="2932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b="1" u="sng">
                <a:solidFill>
                  <a:srgbClr val="0000CC"/>
                </a:solidFill>
              </a:rPr>
              <a:t>Изотермическое сжатие</a:t>
            </a:r>
          </a:p>
        </p:txBody>
      </p:sp>
      <p:sp>
        <p:nvSpPr>
          <p:cNvPr id="2" name="Скругленный прямоугольник 13"/>
          <p:cNvSpPr>
            <a:spLocks noChangeArrowheads="1"/>
          </p:cNvSpPr>
          <p:nvPr/>
        </p:nvSpPr>
        <p:spPr bwMode="auto">
          <a:xfrm rot="-5400000">
            <a:off x="1151731" y="3609182"/>
            <a:ext cx="2087563" cy="403225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vert="eaVert" anchor="ctr"/>
          <a:lstStyle/>
          <a:p>
            <a:r>
              <a:rPr lang="ru-RU" sz="3200"/>
              <a:t> </a:t>
            </a:r>
          </a:p>
          <a:p>
            <a:endParaRPr lang="ru-RU" sz="32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305" name="Text Box 105"/>
          <p:cNvSpPr txBox="1">
            <a:spLocks noChangeArrowheads="1"/>
          </p:cNvSpPr>
          <p:nvPr/>
        </p:nvSpPr>
        <p:spPr bwMode="auto">
          <a:xfrm>
            <a:off x="228600" y="4876800"/>
            <a:ext cx="38163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0000CC"/>
                </a:solidFill>
              </a:rPr>
              <a:t>Молекулы  пара переходят  в жидкость,число молекул пара уменьшается, но растет число молекул жидкости.</a:t>
            </a:r>
          </a:p>
          <a:p>
            <a:pPr eaLnBrk="1" hangingPunct="1"/>
            <a:r>
              <a:rPr lang="ru-RU" b="1">
                <a:solidFill>
                  <a:srgbClr val="0000CC"/>
                </a:solidFill>
              </a:rPr>
              <a:t>Масса жидкости возрастает </a:t>
            </a:r>
          </a:p>
        </p:txBody>
      </p:sp>
      <p:sp>
        <p:nvSpPr>
          <p:cNvPr id="8245" name="Rectangle 111"/>
          <p:cNvSpPr>
            <a:spLocks noChangeArrowheads="1"/>
          </p:cNvSpPr>
          <p:nvPr/>
        </p:nvSpPr>
        <p:spPr bwMode="auto">
          <a:xfrm>
            <a:off x="5795963" y="1484313"/>
            <a:ext cx="2305050" cy="2879725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6" name="Group 112"/>
          <p:cNvGrpSpPr>
            <a:grpSpLocks/>
          </p:cNvGrpSpPr>
          <p:nvPr/>
        </p:nvGrpSpPr>
        <p:grpSpPr bwMode="auto">
          <a:xfrm>
            <a:off x="5795963" y="1627188"/>
            <a:ext cx="2303462" cy="503237"/>
            <a:chOff x="204" y="1979"/>
            <a:chExt cx="1451" cy="317"/>
          </a:xfrm>
        </p:grpSpPr>
        <p:sp>
          <p:nvSpPr>
            <p:cNvPr id="8294" name="Rectangle 113"/>
            <p:cNvSpPr>
              <a:spLocks noChangeArrowheads="1"/>
            </p:cNvSpPr>
            <p:nvPr/>
          </p:nvSpPr>
          <p:spPr bwMode="auto">
            <a:xfrm>
              <a:off x="204" y="2205"/>
              <a:ext cx="1451" cy="91"/>
            </a:xfrm>
            <a:prstGeom prst="rect">
              <a:avLst/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95" name="AutoShape 114"/>
            <p:cNvSpPr>
              <a:spLocks noChangeArrowheads="1"/>
            </p:cNvSpPr>
            <p:nvPr/>
          </p:nvSpPr>
          <p:spPr bwMode="auto">
            <a:xfrm>
              <a:off x="884" y="1979"/>
              <a:ext cx="136" cy="226"/>
            </a:xfrm>
            <a:prstGeom prst="downArrow">
              <a:avLst>
                <a:gd name="adj1" fmla="val 50000"/>
                <a:gd name="adj2" fmla="val 4154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51315" name="Rectangle 115"/>
          <p:cNvSpPr>
            <a:spLocks noChangeArrowheads="1"/>
          </p:cNvSpPr>
          <p:nvPr/>
        </p:nvSpPr>
        <p:spPr bwMode="auto">
          <a:xfrm rot="10800000">
            <a:off x="5795963" y="3500438"/>
            <a:ext cx="2303462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48" name="Rectangle 116"/>
          <p:cNvSpPr>
            <a:spLocks noChangeArrowheads="1"/>
          </p:cNvSpPr>
          <p:nvPr/>
        </p:nvSpPr>
        <p:spPr bwMode="auto">
          <a:xfrm>
            <a:off x="5795963" y="3932238"/>
            <a:ext cx="2303462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49" name="Oval 117"/>
          <p:cNvSpPr>
            <a:spLocks noChangeArrowheads="1"/>
          </p:cNvSpPr>
          <p:nvPr/>
        </p:nvSpPr>
        <p:spPr bwMode="auto">
          <a:xfrm>
            <a:off x="6661150" y="2924175"/>
            <a:ext cx="144463" cy="14446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50" name="Oval 118"/>
          <p:cNvSpPr>
            <a:spLocks noChangeArrowheads="1"/>
          </p:cNvSpPr>
          <p:nvPr/>
        </p:nvSpPr>
        <p:spPr bwMode="auto">
          <a:xfrm>
            <a:off x="6300788" y="3068638"/>
            <a:ext cx="144462" cy="144462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51" name="Oval 119"/>
          <p:cNvSpPr>
            <a:spLocks noChangeArrowheads="1"/>
          </p:cNvSpPr>
          <p:nvPr/>
        </p:nvSpPr>
        <p:spPr bwMode="auto">
          <a:xfrm>
            <a:off x="6011863" y="3284538"/>
            <a:ext cx="144462" cy="144462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52" name="Oval 120"/>
          <p:cNvSpPr>
            <a:spLocks noChangeArrowheads="1"/>
          </p:cNvSpPr>
          <p:nvPr/>
        </p:nvSpPr>
        <p:spPr bwMode="auto">
          <a:xfrm>
            <a:off x="6661150" y="3284538"/>
            <a:ext cx="144463" cy="144462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53" name="Oval 121"/>
          <p:cNvSpPr>
            <a:spLocks noChangeArrowheads="1"/>
          </p:cNvSpPr>
          <p:nvPr/>
        </p:nvSpPr>
        <p:spPr bwMode="auto">
          <a:xfrm>
            <a:off x="6804025" y="2635250"/>
            <a:ext cx="144463" cy="14446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54" name="Oval 122"/>
          <p:cNvSpPr>
            <a:spLocks noChangeArrowheads="1"/>
          </p:cNvSpPr>
          <p:nvPr/>
        </p:nvSpPr>
        <p:spPr bwMode="auto">
          <a:xfrm>
            <a:off x="7164388" y="3211513"/>
            <a:ext cx="144462" cy="144462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55" name="Oval 123"/>
          <p:cNvSpPr>
            <a:spLocks noChangeArrowheads="1"/>
          </p:cNvSpPr>
          <p:nvPr/>
        </p:nvSpPr>
        <p:spPr bwMode="auto">
          <a:xfrm>
            <a:off x="7019925" y="2924175"/>
            <a:ext cx="144463" cy="14446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56" name="Oval 124"/>
          <p:cNvSpPr>
            <a:spLocks noChangeArrowheads="1"/>
          </p:cNvSpPr>
          <p:nvPr/>
        </p:nvSpPr>
        <p:spPr bwMode="auto">
          <a:xfrm>
            <a:off x="7812088" y="3284538"/>
            <a:ext cx="144462" cy="144462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57" name="Oval 125"/>
          <p:cNvSpPr>
            <a:spLocks noChangeArrowheads="1"/>
          </p:cNvSpPr>
          <p:nvPr/>
        </p:nvSpPr>
        <p:spPr bwMode="auto">
          <a:xfrm>
            <a:off x="7596188" y="2995613"/>
            <a:ext cx="144462" cy="144462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58" name="Oval 126"/>
          <p:cNvSpPr>
            <a:spLocks noChangeArrowheads="1"/>
          </p:cNvSpPr>
          <p:nvPr/>
        </p:nvSpPr>
        <p:spPr bwMode="auto">
          <a:xfrm>
            <a:off x="7308850" y="2779713"/>
            <a:ext cx="144463" cy="144462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59" name="Oval 127"/>
          <p:cNvSpPr>
            <a:spLocks noChangeArrowheads="1"/>
          </p:cNvSpPr>
          <p:nvPr/>
        </p:nvSpPr>
        <p:spPr bwMode="auto">
          <a:xfrm>
            <a:off x="7092950" y="2492375"/>
            <a:ext cx="144463" cy="14446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60" name="Oval 128"/>
          <p:cNvSpPr>
            <a:spLocks noChangeArrowheads="1"/>
          </p:cNvSpPr>
          <p:nvPr/>
        </p:nvSpPr>
        <p:spPr bwMode="auto">
          <a:xfrm>
            <a:off x="6877050" y="2203450"/>
            <a:ext cx="144463" cy="14446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61" name="Oval 129"/>
          <p:cNvSpPr>
            <a:spLocks noChangeArrowheads="1"/>
          </p:cNvSpPr>
          <p:nvPr/>
        </p:nvSpPr>
        <p:spPr bwMode="auto">
          <a:xfrm>
            <a:off x="7812088" y="2708275"/>
            <a:ext cx="144462" cy="14446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62" name="Oval 130"/>
          <p:cNvSpPr>
            <a:spLocks noChangeArrowheads="1"/>
          </p:cNvSpPr>
          <p:nvPr/>
        </p:nvSpPr>
        <p:spPr bwMode="auto">
          <a:xfrm>
            <a:off x="7524750" y="2492375"/>
            <a:ext cx="144463" cy="14446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63" name="Oval 131"/>
          <p:cNvSpPr>
            <a:spLocks noChangeArrowheads="1"/>
          </p:cNvSpPr>
          <p:nvPr/>
        </p:nvSpPr>
        <p:spPr bwMode="auto">
          <a:xfrm>
            <a:off x="7308850" y="2203450"/>
            <a:ext cx="144463" cy="14446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64" name="Oval 132"/>
          <p:cNvSpPr>
            <a:spLocks noChangeArrowheads="1"/>
          </p:cNvSpPr>
          <p:nvPr/>
        </p:nvSpPr>
        <p:spPr bwMode="auto">
          <a:xfrm>
            <a:off x="7812088" y="2203450"/>
            <a:ext cx="144462" cy="14446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333" name="Oval 133"/>
          <p:cNvSpPr>
            <a:spLocks noChangeArrowheads="1"/>
          </p:cNvSpPr>
          <p:nvPr/>
        </p:nvSpPr>
        <p:spPr bwMode="auto">
          <a:xfrm>
            <a:off x="6084888" y="1844675"/>
            <a:ext cx="144462" cy="14446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66" name="Oval 134"/>
          <p:cNvSpPr>
            <a:spLocks noChangeArrowheads="1"/>
          </p:cNvSpPr>
          <p:nvPr/>
        </p:nvSpPr>
        <p:spPr bwMode="auto">
          <a:xfrm>
            <a:off x="5940425" y="2203450"/>
            <a:ext cx="144463" cy="14446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67" name="Oval 135"/>
          <p:cNvSpPr>
            <a:spLocks noChangeArrowheads="1"/>
          </p:cNvSpPr>
          <p:nvPr/>
        </p:nvSpPr>
        <p:spPr bwMode="auto">
          <a:xfrm>
            <a:off x="6011863" y="2563813"/>
            <a:ext cx="144462" cy="144462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68" name="Oval 136"/>
          <p:cNvSpPr>
            <a:spLocks noChangeArrowheads="1"/>
          </p:cNvSpPr>
          <p:nvPr/>
        </p:nvSpPr>
        <p:spPr bwMode="auto">
          <a:xfrm>
            <a:off x="5940425" y="2924175"/>
            <a:ext cx="144463" cy="14446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69" name="Oval 137"/>
          <p:cNvSpPr>
            <a:spLocks noChangeArrowheads="1"/>
          </p:cNvSpPr>
          <p:nvPr/>
        </p:nvSpPr>
        <p:spPr bwMode="auto">
          <a:xfrm>
            <a:off x="6300788" y="2708275"/>
            <a:ext cx="144462" cy="14446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70" name="Oval 138"/>
          <p:cNvSpPr>
            <a:spLocks noChangeArrowheads="1"/>
          </p:cNvSpPr>
          <p:nvPr/>
        </p:nvSpPr>
        <p:spPr bwMode="auto">
          <a:xfrm>
            <a:off x="6299200" y="2203450"/>
            <a:ext cx="144463" cy="14446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71" name="Oval 139"/>
          <p:cNvSpPr>
            <a:spLocks noChangeArrowheads="1"/>
          </p:cNvSpPr>
          <p:nvPr/>
        </p:nvSpPr>
        <p:spPr bwMode="auto">
          <a:xfrm>
            <a:off x="6515100" y="2419350"/>
            <a:ext cx="144463" cy="14446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340" name="Oval 140"/>
          <p:cNvSpPr>
            <a:spLocks noChangeArrowheads="1"/>
          </p:cNvSpPr>
          <p:nvPr/>
        </p:nvSpPr>
        <p:spPr bwMode="auto">
          <a:xfrm>
            <a:off x="7380288" y="1627188"/>
            <a:ext cx="144462" cy="144462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341" name="Oval 141"/>
          <p:cNvSpPr>
            <a:spLocks noChangeArrowheads="1"/>
          </p:cNvSpPr>
          <p:nvPr/>
        </p:nvSpPr>
        <p:spPr bwMode="auto">
          <a:xfrm>
            <a:off x="6732588" y="1627188"/>
            <a:ext cx="144462" cy="144462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342" name="Oval 142"/>
          <p:cNvSpPr>
            <a:spLocks noChangeArrowheads="1"/>
          </p:cNvSpPr>
          <p:nvPr/>
        </p:nvSpPr>
        <p:spPr bwMode="auto">
          <a:xfrm>
            <a:off x="5940425" y="1627188"/>
            <a:ext cx="144463" cy="144462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343" name="Oval 143"/>
          <p:cNvSpPr>
            <a:spLocks noChangeArrowheads="1"/>
          </p:cNvSpPr>
          <p:nvPr/>
        </p:nvSpPr>
        <p:spPr bwMode="auto">
          <a:xfrm>
            <a:off x="6372225" y="1700213"/>
            <a:ext cx="144463" cy="144462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344" name="Oval 144"/>
          <p:cNvSpPr>
            <a:spLocks noChangeArrowheads="1"/>
          </p:cNvSpPr>
          <p:nvPr/>
        </p:nvSpPr>
        <p:spPr bwMode="auto">
          <a:xfrm>
            <a:off x="7164388" y="1844675"/>
            <a:ext cx="144462" cy="14446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345" name="Oval 145"/>
          <p:cNvSpPr>
            <a:spLocks noChangeArrowheads="1"/>
          </p:cNvSpPr>
          <p:nvPr/>
        </p:nvSpPr>
        <p:spPr bwMode="auto">
          <a:xfrm>
            <a:off x="6588125" y="1987550"/>
            <a:ext cx="144463" cy="14446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346" name="Oval 146"/>
          <p:cNvSpPr>
            <a:spLocks noChangeArrowheads="1"/>
          </p:cNvSpPr>
          <p:nvPr/>
        </p:nvSpPr>
        <p:spPr bwMode="auto">
          <a:xfrm>
            <a:off x="7669213" y="1771650"/>
            <a:ext cx="144462" cy="14446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347" name="Oval 147"/>
          <p:cNvSpPr>
            <a:spLocks noChangeArrowheads="1"/>
          </p:cNvSpPr>
          <p:nvPr/>
        </p:nvSpPr>
        <p:spPr bwMode="auto">
          <a:xfrm>
            <a:off x="6300788" y="3500438"/>
            <a:ext cx="144462" cy="144462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348" name="Oval 148"/>
          <p:cNvSpPr>
            <a:spLocks noChangeArrowheads="1"/>
          </p:cNvSpPr>
          <p:nvPr/>
        </p:nvSpPr>
        <p:spPr bwMode="auto">
          <a:xfrm>
            <a:off x="6877050" y="3500438"/>
            <a:ext cx="144463" cy="144462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349" name="Oval 149"/>
          <p:cNvSpPr>
            <a:spLocks noChangeArrowheads="1"/>
          </p:cNvSpPr>
          <p:nvPr/>
        </p:nvSpPr>
        <p:spPr bwMode="auto">
          <a:xfrm>
            <a:off x="7380288" y="3500438"/>
            <a:ext cx="144462" cy="144462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350" name="Oval 150"/>
          <p:cNvSpPr>
            <a:spLocks noChangeArrowheads="1"/>
          </p:cNvSpPr>
          <p:nvPr/>
        </p:nvSpPr>
        <p:spPr bwMode="auto">
          <a:xfrm>
            <a:off x="5940425" y="3644900"/>
            <a:ext cx="144463" cy="14446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351" name="Oval 151"/>
          <p:cNvSpPr>
            <a:spLocks noChangeArrowheads="1"/>
          </p:cNvSpPr>
          <p:nvPr/>
        </p:nvSpPr>
        <p:spPr bwMode="auto">
          <a:xfrm>
            <a:off x="6588125" y="3716338"/>
            <a:ext cx="144463" cy="144462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352" name="Oval 152"/>
          <p:cNvSpPr>
            <a:spLocks noChangeArrowheads="1"/>
          </p:cNvSpPr>
          <p:nvPr/>
        </p:nvSpPr>
        <p:spPr bwMode="auto">
          <a:xfrm>
            <a:off x="7740650" y="3644900"/>
            <a:ext cx="144463" cy="14446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353" name="Oval 153"/>
          <p:cNvSpPr>
            <a:spLocks noChangeArrowheads="1"/>
          </p:cNvSpPr>
          <p:nvPr/>
        </p:nvSpPr>
        <p:spPr bwMode="auto">
          <a:xfrm>
            <a:off x="7164388" y="3716338"/>
            <a:ext cx="144462" cy="144462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Скругленный прямоугольник 13"/>
          <p:cNvSpPr>
            <a:spLocks noChangeArrowheads="1"/>
          </p:cNvSpPr>
          <p:nvPr/>
        </p:nvSpPr>
        <p:spPr bwMode="auto">
          <a:xfrm rot="-5400000">
            <a:off x="6714331" y="-1197768"/>
            <a:ext cx="574675" cy="3636962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vert="eaVert" anchor="ctr"/>
          <a:lstStyle/>
          <a:p>
            <a:r>
              <a:rPr lang="ru-RU" sz="3200"/>
              <a:t> </a:t>
            </a:r>
          </a:p>
          <a:p>
            <a:endParaRPr lang="ru-RU" sz="32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355" name="Text Box 155"/>
          <p:cNvSpPr txBox="1">
            <a:spLocks noChangeArrowheads="1"/>
          </p:cNvSpPr>
          <p:nvPr/>
        </p:nvSpPr>
        <p:spPr bwMode="auto">
          <a:xfrm>
            <a:off x="5364163" y="404813"/>
            <a:ext cx="3316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/>
              <a:t>Изотермическое расширение</a:t>
            </a:r>
          </a:p>
        </p:txBody>
      </p:sp>
      <p:sp>
        <p:nvSpPr>
          <p:cNvPr id="4" name="Скругленный прямоугольник 13"/>
          <p:cNvSpPr>
            <a:spLocks noChangeArrowheads="1"/>
          </p:cNvSpPr>
          <p:nvPr/>
        </p:nvSpPr>
        <p:spPr bwMode="auto">
          <a:xfrm rot="-5400000">
            <a:off x="5939631" y="3717132"/>
            <a:ext cx="2233613" cy="381635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vert="eaVert" anchor="ctr"/>
          <a:lstStyle/>
          <a:p>
            <a:r>
              <a:rPr lang="ru-RU" sz="3200"/>
              <a:t> </a:t>
            </a:r>
          </a:p>
          <a:p>
            <a:endParaRPr lang="ru-RU" sz="32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357" name="Text Box 157"/>
          <p:cNvSpPr txBox="1">
            <a:spLocks noChangeArrowheads="1"/>
          </p:cNvSpPr>
          <p:nvPr/>
        </p:nvSpPr>
        <p:spPr bwMode="auto">
          <a:xfrm>
            <a:off x="6124575" y="4652963"/>
            <a:ext cx="16557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V </a:t>
            </a:r>
            <a:r>
              <a:rPr lang="en-US"/>
              <a:t>   </a:t>
            </a:r>
            <a:r>
              <a:rPr lang="ru-RU"/>
              <a:t>,значит, </a:t>
            </a:r>
            <a:r>
              <a:rPr lang="en-US" b="1"/>
              <a:t>N</a:t>
            </a:r>
            <a:endParaRPr lang="ru-RU"/>
          </a:p>
        </p:txBody>
      </p:sp>
      <p:sp>
        <p:nvSpPr>
          <p:cNvPr id="51358" name="Line 158"/>
          <p:cNvSpPr>
            <a:spLocks noChangeShapeType="1"/>
          </p:cNvSpPr>
          <p:nvPr/>
        </p:nvSpPr>
        <p:spPr bwMode="auto">
          <a:xfrm flipV="1">
            <a:off x="6516688" y="4652963"/>
            <a:ext cx="0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359" name="Line 159"/>
          <p:cNvSpPr>
            <a:spLocks noChangeShapeType="1"/>
          </p:cNvSpPr>
          <p:nvPr/>
        </p:nvSpPr>
        <p:spPr bwMode="auto">
          <a:xfrm flipV="1">
            <a:off x="7812088" y="4652963"/>
            <a:ext cx="0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360" name="Text Box 160"/>
          <p:cNvSpPr txBox="1">
            <a:spLocks noChangeArrowheads="1"/>
          </p:cNvSpPr>
          <p:nvPr/>
        </p:nvSpPr>
        <p:spPr bwMode="auto">
          <a:xfrm>
            <a:off x="5219700" y="4941888"/>
            <a:ext cx="36004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/>
              <a:t>Число молекул пара растет, </a:t>
            </a:r>
            <a:r>
              <a:rPr lang="ru-RU">
                <a:solidFill>
                  <a:srgbClr val="993366"/>
                </a:solidFill>
              </a:rPr>
              <a:t>масса жидкости уменьшается.</a:t>
            </a:r>
          </a:p>
          <a:p>
            <a:pPr eaLnBrk="1" hangingPunct="1"/>
            <a:r>
              <a:rPr lang="ru-RU" b="1">
                <a:solidFill>
                  <a:srgbClr val="993366"/>
                </a:solidFill>
              </a:rPr>
              <a:t>р </a:t>
            </a:r>
            <a:r>
              <a:rPr lang="en-US" b="1">
                <a:solidFill>
                  <a:srgbClr val="993366"/>
                </a:solidFill>
              </a:rPr>
              <a:t>= const</a:t>
            </a:r>
            <a:r>
              <a:rPr lang="ru-RU"/>
              <a:t>, пока вся жидкость не испарится . После этого пар перестает быть насыщенным , и его давление уменьшается  </a:t>
            </a:r>
          </a:p>
        </p:txBody>
      </p:sp>
      <p:sp>
        <p:nvSpPr>
          <p:cNvPr id="51362" name="Rectangle 162"/>
          <p:cNvSpPr>
            <a:spLocks noChangeArrowheads="1"/>
          </p:cNvSpPr>
          <p:nvPr/>
        </p:nvSpPr>
        <p:spPr bwMode="auto">
          <a:xfrm>
            <a:off x="4500563" y="0"/>
            <a:ext cx="4643437" cy="68580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78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50359E-7 L 0.00018 -0.052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509 L 0.00035 0.115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3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7842 L 0.00017 0.01596 " pathEditMode="relative" rAng="0" ptsTypes="AA">
                                      <p:cBhvr>
                                        <p:cTn id="7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1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5251 L -1.11111E-6 2.42887E-7 " pathEditMode="relative" rAng="0" ptsTypes="AA">
                                      <p:cBhvr>
                                        <p:cTn id="78" dur="2000" spd="-100000" fill="hold"/>
                                        <p:tgtEl>
                                          <p:spTgt spid="51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263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1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1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1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1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1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1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1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1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1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1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 animBg="1"/>
      <p:bldP spid="51206" grpId="1" animBg="1"/>
      <p:bldP spid="51210" grpId="0" animBg="1"/>
      <p:bldP spid="51212" grpId="0" animBg="1"/>
      <p:bldP spid="51214" grpId="0" animBg="1"/>
      <p:bldP spid="51217" grpId="0" animBg="1"/>
      <p:bldP spid="51226" grpId="0" animBg="1"/>
      <p:bldP spid="51235" grpId="0" animBg="1"/>
      <p:bldP spid="51236" grpId="0" animBg="1"/>
      <p:bldP spid="51238" grpId="0" animBg="1"/>
      <p:bldP spid="51239" grpId="0" animBg="1"/>
      <p:bldP spid="51242" grpId="0" animBg="1"/>
      <p:bldP spid="51243" grpId="0" animBg="1"/>
      <p:bldP spid="51244" grpId="0" animBg="1"/>
      <p:bldP spid="51245" grpId="0" animBg="1"/>
      <p:bldP spid="51246" grpId="0" animBg="1"/>
      <p:bldP spid="51247" grpId="0" animBg="1"/>
      <p:bldP spid="51248" grpId="0" animBg="1"/>
      <p:bldP spid="51249" grpId="0" animBg="1"/>
      <p:bldP spid="51250" grpId="0" animBg="1"/>
      <p:bldP spid="51251" grpId="0" animBg="1"/>
      <p:bldP spid="51252" grpId="0" animBg="1"/>
      <p:bldP spid="2" grpId="0" animBg="1"/>
      <p:bldP spid="51305" grpId="0"/>
      <p:bldP spid="51315" grpId="0" animBg="1"/>
      <p:bldP spid="51333" grpId="0" animBg="1"/>
      <p:bldP spid="51340" grpId="0" animBg="1"/>
      <p:bldP spid="51341" grpId="0" animBg="1"/>
      <p:bldP spid="51342" grpId="0" animBg="1"/>
      <p:bldP spid="51343" grpId="0" animBg="1"/>
      <p:bldP spid="51344" grpId="0" animBg="1"/>
      <p:bldP spid="51345" grpId="0" animBg="1"/>
      <p:bldP spid="51346" grpId="0" animBg="1"/>
      <p:bldP spid="51347" grpId="0" animBg="1"/>
      <p:bldP spid="51348" grpId="0" animBg="1"/>
      <p:bldP spid="51349" grpId="0" animBg="1"/>
      <p:bldP spid="51350" grpId="0" animBg="1"/>
      <p:bldP spid="51351" grpId="0" animBg="1"/>
      <p:bldP spid="51352" grpId="0" animBg="1"/>
      <p:bldP spid="51353" grpId="0" animBg="1"/>
      <p:bldP spid="3" grpId="0" animBg="1"/>
      <p:bldP spid="51355" grpId="0"/>
      <p:bldP spid="4" grpId="0" animBg="1"/>
      <p:bldP spid="51357" grpId="0"/>
      <p:bldP spid="51358" grpId="0" animBg="1"/>
      <p:bldP spid="51359" grpId="0" animBg="1"/>
      <p:bldP spid="51360" grpId="0"/>
      <p:bldP spid="513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90AEF5D-372F-4B8A-8552-EC61B49460B6}" type="slidenum">
              <a:rPr lang="ru-RU" smtClean="0"/>
              <a:pPr eaLnBrk="1" hangingPunct="1"/>
              <a:t>12</a:t>
            </a:fld>
            <a:endParaRPr lang="ru-RU" smtClean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443664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04800" y="304800"/>
            <a:ext cx="868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 </a:t>
            </a:r>
            <a:r>
              <a:rPr lang="en-US" b="1">
                <a:solidFill>
                  <a:srgbClr val="FF0000"/>
                </a:solidFill>
              </a:rPr>
              <a:t>3</a:t>
            </a:r>
            <a:r>
              <a:rPr lang="ru-RU" b="1">
                <a:solidFill>
                  <a:srgbClr val="FF0000"/>
                </a:solidFill>
              </a:rPr>
              <a:t>. </a:t>
            </a:r>
            <a:r>
              <a:rPr lang="ru-RU" b="1" u="sng">
                <a:solidFill>
                  <a:srgbClr val="FF0000"/>
                </a:solidFill>
              </a:rPr>
              <a:t>Давление  и  плотность  насыщенного  пара  зависят  от  температуры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" y="4800600"/>
            <a:ext cx="868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dirty="0"/>
              <a:t> </a:t>
            </a:r>
            <a:r>
              <a:rPr lang="en-US" b="1" dirty="0">
                <a:solidFill>
                  <a:srgbClr val="FF0000"/>
                </a:solidFill>
              </a:rPr>
              <a:t>4</a:t>
            </a:r>
            <a:r>
              <a:rPr lang="ru-RU" b="1" dirty="0">
                <a:solidFill>
                  <a:srgbClr val="FF0000"/>
                </a:solidFill>
              </a:rPr>
              <a:t>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  данной  температуре  давление  и  плотность  насыщенного  пара </a:t>
            </a:r>
          </a:p>
          <a:p>
            <a:pPr eaLnBrk="1" hangingPunct="1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являются  максимальными</a:t>
            </a:r>
          </a:p>
        </p:txBody>
      </p:sp>
    </p:spTree>
    <p:extLst>
      <p:ext uri="{BB962C8B-B14F-4D97-AF65-F5344CB8AC3E}">
        <p14:creationId xmlns:p14="http://schemas.microsoft.com/office/powerpoint/2010/main" val="17757385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90904" cy="61567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График зависимости давления насыщенного пара от температуры.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79512" y="836712"/>
            <a:ext cx="8640960" cy="864096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Если растет температура, то растет и концентрация молекул. На участке 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</a:t>
            </a:r>
            <a:r>
              <a:rPr lang="ru-RU" dirty="0" smtClean="0"/>
              <a:t> видно, что давление насыщенного пара растет быстрее, чем давление идеального газа.</a:t>
            </a:r>
          </a:p>
          <a:p>
            <a:endParaRPr lang="ru-RU" dirty="0"/>
          </a:p>
        </p:txBody>
      </p:sp>
      <p:pic>
        <p:nvPicPr>
          <p:cNvPr id="7" name="Объект 6" descr="https://ds02.infourok.ru/uploads/ex/0f54/0003090b-4f0e7a1a/640/img7.jpg"/>
          <p:cNvPicPr>
            <a:picLocks noGrp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8"/>
          <a:stretch/>
        </p:blipFill>
        <p:spPr bwMode="auto">
          <a:xfrm>
            <a:off x="251520" y="1844824"/>
            <a:ext cx="8352928" cy="48245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499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4306680" y="1600200"/>
            <a:ext cx="530280" cy="3978360"/>
          </a:xfrm>
          <a:prstGeom prst="rect">
            <a:avLst/>
          </a:prstGeom>
          <a:solidFill>
            <a:srgbClr val="FFFFFF">
              <a:alpha val="60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720"/>
              </a:spcBef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15" name="CustomShape 2"/>
          <p:cNvSpPr/>
          <p:nvPr/>
        </p:nvSpPr>
        <p:spPr>
          <a:xfrm>
            <a:off x="179512" y="5661360"/>
            <a:ext cx="8676848" cy="7064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i="1" strike="noStrike" spc="-1" dirty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Содержание водяного пара в атмосферном воздухе – его  </a:t>
            </a:r>
            <a:r>
              <a:rPr lang="ru-RU" sz="2000" b="1" i="1" strike="noStrike" spc="-1" dirty="0">
                <a:solidFill>
                  <a:srgbClr val="CC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влажность</a:t>
            </a:r>
            <a:r>
              <a:rPr lang="ru-RU" sz="2000" b="1" i="1" strike="noStrike" spc="-1" dirty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 - </a:t>
            </a:r>
            <a:endParaRPr lang="ru-RU" sz="2000" b="0" strike="noStrike" spc="-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b="1" i="1" strike="noStrike" spc="-1" dirty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очень важная метеорологическая характеристика</a:t>
            </a:r>
            <a:endParaRPr lang="ru-RU" sz="2000" b="0" strike="noStrike" spc="-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6" name="Picture 2"/>
          <p:cNvPicPr/>
          <p:nvPr/>
        </p:nvPicPr>
        <p:blipFill>
          <a:blip r:embed="rId3"/>
          <a:stretch/>
        </p:blipFill>
        <p:spPr>
          <a:xfrm>
            <a:off x="1187640" y="260640"/>
            <a:ext cx="7103520" cy="5327280"/>
          </a:xfrm>
          <a:prstGeom prst="rect">
            <a:avLst/>
          </a:prstGeom>
          <a:ln w="9360">
            <a:noFill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C123AA12-C026-4FC8-BA05-ADA494E48BC3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15</a:t>
            </a:fld>
            <a:endParaRPr lang="ru-RU" sz="1200" b="0" strike="noStrike" spc="-1">
              <a:latin typeface="Arial"/>
            </a:endParaRPr>
          </a:p>
        </p:txBody>
      </p:sp>
      <p:pic>
        <p:nvPicPr>
          <p:cNvPr id="318" name="Picture 16" descr="6"/>
          <p:cNvPicPr/>
          <p:nvPr/>
        </p:nvPicPr>
        <p:blipFill>
          <a:blip r:embed="rId3"/>
          <a:stretch/>
        </p:blipFill>
        <p:spPr>
          <a:xfrm>
            <a:off x="2362320" y="4941168"/>
            <a:ext cx="4266360" cy="1687512"/>
          </a:xfrm>
          <a:prstGeom prst="rect">
            <a:avLst/>
          </a:prstGeom>
          <a:ln w="57240">
            <a:solidFill>
              <a:srgbClr val="0000CC"/>
            </a:solidFill>
            <a:miter/>
          </a:ln>
        </p:spPr>
      </p:pic>
      <p:sp>
        <p:nvSpPr>
          <p:cNvPr id="319" name="CustomShape 2"/>
          <p:cNvSpPr/>
          <p:nvPr/>
        </p:nvSpPr>
        <p:spPr>
          <a:xfrm>
            <a:off x="179512" y="1484784"/>
            <a:ext cx="8784976" cy="3199680"/>
          </a:xfrm>
          <a:prstGeom prst="rect">
            <a:avLst/>
          </a:prstGeom>
          <a:solidFill>
            <a:srgbClr val="FFFFFF">
              <a:alpha val="59000"/>
            </a:srgbClr>
          </a:solidFill>
          <a:ln w="57240">
            <a:solidFill>
              <a:srgbClr val="0000C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CC0000"/>
                </a:solidFill>
                <a:latin typeface="Times New Roman"/>
              </a:rPr>
              <a:t>Относительной влажностью воздуха </a:t>
            </a:r>
            <a:r>
              <a:rPr lang="el-GR" sz="2800" b="1" strike="noStrike" spc="-1" dirty="0">
                <a:solidFill>
                  <a:srgbClr val="CC0000"/>
                </a:solidFill>
                <a:latin typeface="Times New Roman"/>
              </a:rPr>
              <a:t>φ</a:t>
            </a:r>
            <a:r>
              <a:rPr lang="ru-RU" sz="2800" b="1" strike="noStrike" spc="-1" dirty="0">
                <a:solidFill>
                  <a:srgbClr val="CC0000"/>
                </a:solidFill>
                <a:latin typeface="Times New Roman"/>
              </a:rPr>
              <a:t> </a:t>
            </a:r>
            <a:r>
              <a:rPr dirty="0"/>
              <a:t/>
            </a:r>
            <a:br>
              <a:rPr dirty="0"/>
            </a:br>
            <a:r>
              <a:rPr lang="ru-RU" sz="2800" strike="noStrike" spc="-1" dirty="0">
                <a:solidFill>
                  <a:srgbClr val="000000"/>
                </a:solidFill>
                <a:latin typeface="Times New Roman"/>
              </a:rPr>
              <a:t>называют отношение количества содержащего водяного пара в атмосфере в данный момент времени </a:t>
            </a:r>
            <a:r>
              <a:rPr lang="el-GR" sz="2800" strike="noStrike" spc="-1" dirty="0">
                <a:solidFill>
                  <a:srgbClr val="CC0000"/>
                </a:solidFill>
                <a:latin typeface="Times New Roman"/>
              </a:rPr>
              <a:t>ρ</a:t>
            </a:r>
            <a:r>
              <a:rPr lang="ru-RU" sz="2800" strike="noStrike" spc="-1" dirty="0">
                <a:solidFill>
                  <a:srgbClr val="000000"/>
                </a:solidFill>
                <a:latin typeface="Times New Roman"/>
              </a:rPr>
              <a:t> к тому количеству, которое  требуется для полного насыщения водяным паром </a:t>
            </a:r>
            <a:r>
              <a:rPr lang="el-GR" sz="2800" strike="noStrike" spc="-1" dirty="0">
                <a:solidFill>
                  <a:srgbClr val="CC0000"/>
                </a:solidFill>
                <a:latin typeface="Times New Roman"/>
              </a:rPr>
              <a:t>ρ</a:t>
            </a:r>
            <a:r>
              <a:rPr lang="ru-RU" sz="2800" strike="noStrike" spc="-1" baseline="-25000" dirty="0">
                <a:solidFill>
                  <a:srgbClr val="CC0000"/>
                </a:solidFill>
                <a:latin typeface="Times New Roman"/>
              </a:rPr>
              <a:t>н</a:t>
            </a:r>
            <a:r>
              <a:rPr lang="ru-RU" sz="2800" strike="noStrike" spc="-1" baseline="-250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800" strike="noStrike" spc="-1" dirty="0">
                <a:solidFill>
                  <a:srgbClr val="000000"/>
                </a:solidFill>
                <a:latin typeface="Times New Roman"/>
              </a:rPr>
              <a:t>при той же температуре, выраженное в </a:t>
            </a:r>
            <a:r>
              <a:rPr lang="ru-RU" sz="2800" strike="noStrike" spc="-1" dirty="0">
                <a:solidFill>
                  <a:srgbClr val="CC0000"/>
                </a:solidFill>
                <a:latin typeface="Times New Roman"/>
              </a:rPr>
              <a:t>%.</a:t>
            </a:r>
            <a:endParaRPr lang="ru-RU" sz="2800" strike="noStrike" spc="-1" dirty="0">
              <a:latin typeface="Arial"/>
            </a:endParaRPr>
          </a:p>
        </p:txBody>
      </p:sp>
      <p:sp>
        <p:nvSpPr>
          <p:cNvPr id="320" name="CustomShape 3"/>
          <p:cNvSpPr/>
          <p:nvPr/>
        </p:nvSpPr>
        <p:spPr>
          <a:xfrm>
            <a:off x="323528" y="304920"/>
            <a:ext cx="8438512" cy="152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 </a:t>
            </a:r>
            <a:r>
              <a:rPr lang="ru-RU" sz="280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Чтобы судить о степени влажности </a:t>
            </a:r>
            <a:r>
              <a:rPr lang="ru-RU" sz="280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воздуха</a:t>
            </a:r>
            <a:r>
              <a:rPr lang="ru-RU" sz="280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, важно знать, близок или далёк водяной пар от насыщения.</a:t>
            </a:r>
            <a:endParaRPr lang="ru-RU" sz="2800" strike="noStrike" spc="-1" dirty="0">
              <a:latin typeface="Arial"/>
            </a:endParaRPr>
          </a:p>
        </p:txBody>
      </p:sp>
      <p:sp>
        <p:nvSpPr>
          <p:cNvPr id="321" name="CustomShape 4"/>
          <p:cNvSpPr/>
          <p:nvPr/>
        </p:nvSpPr>
        <p:spPr>
          <a:xfrm>
            <a:off x="3581280" y="5823720"/>
            <a:ext cx="685080" cy="80496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l-GR" sz="5400" b="1" strike="noStrike" spc="-1" dirty="0">
                <a:solidFill>
                  <a:srgbClr val="CC0000"/>
                </a:solidFill>
                <a:latin typeface="Calibri"/>
                <a:ea typeface="DejaVu Sans"/>
              </a:rPr>
              <a:t>ρ</a:t>
            </a:r>
            <a:r>
              <a:rPr lang="ru-RU" sz="5400" b="1" strike="noStrike" spc="-1" baseline="-25000" dirty="0">
                <a:solidFill>
                  <a:srgbClr val="CC0000"/>
                </a:solidFill>
                <a:latin typeface="Calibri"/>
                <a:ea typeface="DejaVu Sans"/>
              </a:rPr>
              <a:t>н</a:t>
            </a:r>
            <a:endParaRPr lang="ru-RU" sz="5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4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AB333D98-4175-4567-B56B-D2988FECBE03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16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899640" y="548640"/>
            <a:ext cx="7835400" cy="1151280"/>
          </a:xfrm>
          <a:prstGeom prst="rect">
            <a:avLst/>
          </a:prstGeom>
          <a:solidFill>
            <a:srgbClr val="FDEADA"/>
          </a:solidFill>
          <a:ln>
            <a:solidFill>
              <a:srgbClr val="4F81BD"/>
            </a:solidFill>
          </a:ln>
          <a:effectLst>
            <a:outerShdw dist="250081" dir="8461089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99"/>
                </a:solidFill>
                <a:latin typeface="Times New Roman"/>
              </a:rPr>
              <a:t>Можно ли измерить относительную влажность воздуха?</a:t>
            </a:r>
            <a:endParaRPr lang="ru-RU" sz="2800" b="0" strike="noStrike" spc="-1" dirty="0">
              <a:latin typeface="Arial"/>
            </a:endParaRPr>
          </a:p>
        </p:txBody>
      </p:sp>
      <p:pic>
        <p:nvPicPr>
          <p:cNvPr id="324" name="Picture 12" descr="рака и вода"/>
          <p:cNvPicPr/>
          <p:nvPr/>
        </p:nvPicPr>
        <p:blipFill>
          <a:blip r:embed="rId3"/>
          <a:stretch/>
        </p:blipFill>
        <p:spPr>
          <a:xfrm>
            <a:off x="1371600" y="1951200"/>
            <a:ext cx="6440040" cy="4374360"/>
          </a:xfrm>
          <a:prstGeom prst="rect">
            <a:avLst/>
          </a:prstGeom>
          <a:ln>
            <a:noFill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Заголовок 1"/>
          <p:cNvPicPr/>
          <p:nvPr/>
        </p:nvPicPr>
        <p:blipFill>
          <a:blip r:embed="rId3"/>
          <a:stretch/>
        </p:blipFill>
        <p:spPr>
          <a:xfrm>
            <a:off x="395536" y="652320"/>
            <a:ext cx="8303144" cy="1479600"/>
          </a:xfrm>
          <a:prstGeom prst="rect">
            <a:avLst/>
          </a:prstGeom>
          <a:ln>
            <a:noFill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26" name="Рисунок 2"/>
          <p:cNvPicPr/>
          <p:nvPr/>
        </p:nvPicPr>
        <p:blipFill>
          <a:blip r:embed="rId4"/>
          <a:stretch/>
        </p:blipFill>
        <p:spPr>
          <a:xfrm>
            <a:off x="611640" y="2781000"/>
            <a:ext cx="3776040" cy="3214080"/>
          </a:xfrm>
          <a:prstGeom prst="rect">
            <a:avLst/>
          </a:prstGeom>
          <a:ln w="9360">
            <a:noFill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27" name="Рисунок 3"/>
          <p:cNvPicPr/>
          <p:nvPr/>
        </p:nvPicPr>
        <p:blipFill>
          <a:blip r:embed="rId5"/>
          <a:stretch/>
        </p:blipFill>
        <p:spPr>
          <a:xfrm>
            <a:off x="5004000" y="2781000"/>
            <a:ext cx="3857040" cy="32140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E3700306-E696-40C1-A968-3D343D3D058F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18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329" name="CustomShape 2"/>
          <p:cNvSpPr/>
          <p:nvPr/>
        </p:nvSpPr>
        <p:spPr>
          <a:xfrm>
            <a:off x="395640" y="260640"/>
            <a:ext cx="8228880" cy="719280"/>
          </a:xfrm>
          <a:prstGeom prst="rect">
            <a:avLst/>
          </a:prstGeom>
          <a:solidFill>
            <a:srgbClr val="FDEADA"/>
          </a:solidFill>
          <a:ln>
            <a:solidFill>
              <a:srgbClr val="4F81BD"/>
            </a:solidFill>
          </a:ln>
          <a:effectLst>
            <a:outerShdw dist="250081" dir="8461089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9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5400" b="1" strike="noStrike" spc="-1">
                <a:solidFill>
                  <a:srgbClr val="CC0000"/>
                </a:solidFill>
                <a:latin typeface="Times New Roman"/>
              </a:rPr>
              <a:t>Психрометр</a:t>
            </a:r>
            <a:endParaRPr lang="ru-RU" sz="5400" b="0" strike="noStrike" spc="-1">
              <a:latin typeface="Arial"/>
            </a:endParaRPr>
          </a:p>
        </p:txBody>
      </p:sp>
      <p:pic>
        <p:nvPicPr>
          <p:cNvPr id="330" name="Picture 8" descr="image"/>
          <p:cNvPicPr/>
          <p:nvPr/>
        </p:nvPicPr>
        <p:blipFill>
          <a:blip r:embed="rId3"/>
          <a:stretch/>
        </p:blipFill>
        <p:spPr>
          <a:xfrm>
            <a:off x="467640" y="1340640"/>
            <a:ext cx="2974320" cy="4876200"/>
          </a:xfrm>
          <a:prstGeom prst="rect">
            <a:avLst/>
          </a:prstGeom>
          <a:ln>
            <a:noFill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31" name="Line 3"/>
          <p:cNvSpPr/>
          <p:nvPr/>
        </p:nvSpPr>
        <p:spPr>
          <a:xfrm>
            <a:off x="1043280" y="3501000"/>
            <a:ext cx="432360" cy="2664000"/>
          </a:xfrm>
          <a:prstGeom prst="line">
            <a:avLst/>
          </a:prstGeom>
          <a:ln w="3168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Line 4"/>
          <p:cNvSpPr/>
          <p:nvPr/>
        </p:nvSpPr>
        <p:spPr>
          <a:xfrm>
            <a:off x="1547640" y="3429000"/>
            <a:ext cx="648000" cy="2808000"/>
          </a:xfrm>
          <a:prstGeom prst="line">
            <a:avLst/>
          </a:prstGeom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Line 5"/>
          <p:cNvSpPr/>
          <p:nvPr/>
        </p:nvSpPr>
        <p:spPr>
          <a:xfrm>
            <a:off x="2286000" y="3124080"/>
            <a:ext cx="457200" cy="3048120"/>
          </a:xfrm>
          <a:prstGeom prst="line">
            <a:avLst/>
          </a:prstGeom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6"/>
          <p:cNvSpPr/>
          <p:nvPr/>
        </p:nvSpPr>
        <p:spPr>
          <a:xfrm>
            <a:off x="1304280" y="6095880"/>
            <a:ext cx="334800" cy="455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35" name="CustomShape 7"/>
          <p:cNvSpPr/>
          <p:nvPr/>
        </p:nvSpPr>
        <p:spPr>
          <a:xfrm>
            <a:off x="2066400" y="6095880"/>
            <a:ext cx="334800" cy="455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36" name="CustomShape 8"/>
          <p:cNvSpPr/>
          <p:nvPr/>
        </p:nvSpPr>
        <p:spPr>
          <a:xfrm>
            <a:off x="2675880" y="6095880"/>
            <a:ext cx="334800" cy="455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37" name="CustomShape 9"/>
          <p:cNvSpPr/>
          <p:nvPr/>
        </p:nvSpPr>
        <p:spPr>
          <a:xfrm>
            <a:off x="3924000" y="1412640"/>
            <a:ext cx="4607640" cy="1614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1"/>
            </a:solidFill>
            <a:miter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1 - «Сухой» термометр –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показывает температуру воздуха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2 - «Влажный» термометр –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показывает «точку росы»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3 - Психрометрическая таблица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38" name="CustomShape 10"/>
          <p:cNvSpPr/>
          <p:nvPr/>
        </p:nvSpPr>
        <p:spPr>
          <a:xfrm>
            <a:off x="3924000" y="3213000"/>
            <a:ext cx="4679640" cy="3200040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  <a:ln w="57240">
            <a:noFill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360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1. Снять показания «сухого» </a:t>
            </a:r>
            <a:endParaRPr lang="ru-RU" sz="20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    и «влажного» термометров;</a:t>
            </a:r>
            <a:endParaRPr lang="ru-RU" sz="20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2. Определить разность </a:t>
            </a:r>
            <a:endParaRPr lang="ru-RU" sz="20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    показаний термометров;</a:t>
            </a:r>
            <a:endParaRPr lang="ru-RU" sz="20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3. На пересечении столбцов </a:t>
            </a:r>
            <a:endParaRPr lang="ru-RU" sz="20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    </a:t>
            </a:r>
            <a:r>
              <a:rPr lang="ru-RU" sz="2000" b="1" i="1" strike="noStrike" spc="-1">
                <a:solidFill>
                  <a:srgbClr val="000099"/>
                </a:solidFill>
                <a:latin typeface="Calibri"/>
                <a:ea typeface="DejaVu Sans"/>
              </a:rPr>
              <a:t>«температура воздуха»</a:t>
            </a:r>
            <a:r>
              <a:rPr lang="ru-RU" sz="20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ru-RU" sz="20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    (по вертикали)</a:t>
            </a:r>
            <a:endParaRPr lang="ru-RU" sz="20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    и</a:t>
            </a:r>
            <a:r>
              <a:rPr lang="ru-RU" sz="20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el-GR" sz="1600" b="1" i="1" strike="noStrike" spc="-1">
                <a:solidFill>
                  <a:srgbClr val="000099"/>
                </a:solidFill>
                <a:latin typeface="Times New Roman"/>
                <a:ea typeface="DejaVu Sans"/>
              </a:rPr>
              <a:t>Δ</a:t>
            </a:r>
            <a:r>
              <a:rPr lang="en-US" sz="2400" b="1" i="1" strike="noStrike" spc="-1">
                <a:solidFill>
                  <a:srgbClr val="000099"/>
                </a:solidFill>
                <a:latin typeface="Times New Roman"/>
                <a:ea typeface="DejaVu Sans"/>
              </a:rPr>
              <a:t>t</a:t>
            </a:r>
            <a:r>
              <a:rPr lang="en-US" sz="24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en-US" sz="20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(</a:t>
            </a:r>
            <a:r>
              <a:rPr lang="ru-RU" sz="20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по горизонтали</a:t>
            </a:r>
            <a:r>
              <a:rPr lang="en-US" sz="20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)</a:t>
            </a:r>
            <a:r>
              <a:rPr lang="ru-RU" sz="20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найти </a:t>
            </a:r>
            <a:endParaRPr lang="ru-RU" sz="20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значение относительной </a:t>
            </a:r>
            <a:endParaRPr lang="ru-RU" sz="20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</a:pPr>
            <a:r>
              <a:rPr lang="ru-RU" sz="2000" b="1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влажности воздуха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Рисунок 5"/>
          <p:cNvPicPr/>
          <p:nvPr/>
        </p:nvPicPr>
        <p:blipFill>
          <a:blip r:embed="rId3"/>
          <a:stretch/>
        </p:blipFill>
        <p:spPr>
          <a:xfrm>
            <a:off x="4625460" y="1052640"/>
            <a:ext cx="3690180" cy="3960536"/>
          </a:xfrm>
          <a:prstGeom prst="rect">
            <a:avLst/>
          </a:prstGeom>
          <a:ln w="9360">
            <a:solidFill>
              <a:schemeClr val="accent1"/>
            </a:solidFill>
            <a:miter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40" name="CustomShape 1"/>
          <p:cNvSpPr/>
          <p:nvPr/>
        </p:nvSpPr>
        <p:spPr>
          <a:xfrm>
            <a:off x="467640" y="260640"/>
            <a:ext cx="8228880" cy="553320"/>
          </a:xfrm>
          <a:prstGeom prst="rect">
            <a:avLst/>
          </a:prstGeom>
          <a:solidFill>
            <a:srgbClr val="FDEADA"/>
          </a:solidFill>
          <a:ln>
            <a:noFill/>
          </a:ln>
          <a:effectLst>
            <a:outerShdw dist="250081" dir="8461089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CC0000"/>
                </a:solidFill>
                <a:latin typeface="Times New Roman"/>
              </a:rPr>
              <a:t>Волосной гигрометр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341" name="Picture 4" descr="gigrometr"/>
          <p:cNvPicPr/>
          <p:nvPr/>
        </p:nvPicPr>
        <p:blipFill>
          <a:blip r:embed="rId4"/>
          <a:stretch/>
        </p:blipFill>
        <p:spPr>
          <a:xfrm>
            <a:off x="467640" y="1052640"/>
            <a:ext cx="3823560" cy="3960536"/>
          </a:xfrm>
          <a:prstGeom prst="rect">
            <a:avLst/>
          </a:prstGeom>
          <a:ln>
            <a:noFill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42" name="CustomShape 2"/>
          <p:cNvSpPr/>
          <p:nvPr/>
        </p:nvSpPr>
        <p:spPr>
          <a:xfrm>
            <a:off x="164760" y="5215787"/>
            <a:ext cx="8727720" cy="1321985"/>
          </a:xfrm>
          <a:prstGeom prst="rect">
            <a:avLst/>
          </a:prstGeom>
          <a:solidFill>
            <a:schemeClr val="accent6">
              <a:lumMod val="20000"/>
              <a:lumOff val="80000"/>
              <a:alpha val="61000"/>
            </a:schemeClr>
          </a:solidFill>
          <a:ln w="57240">
            <a:noFill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Человеческий волос при увеличении влажности воздуха удлиняется; </a:t>
            </a:r>
            <a:endParaRPr lang="ru-RU" sz="2000" b="0" strike="noStrike" spc="-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при уменьшении влажности воздуха длина волоса уменьшается.</a:t>
            </a:r>
            <a:endParaRPr lang="ru-RU" sz="2000" b="0" strike="noStrike" spc="-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Стрелка, соединённая с натянутым волосом, показывает относительную</a:t>
            </a:r>
            <a:endParaRPr lang="ru-RU" sz="2000" b="0" strike="noStrike" spc="-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влажность воздуха.</a:t>
            </a:r>
            <a:endParaRPr lang="ru-RU" sz="2000" b="0" strike="noStrike" spc="-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9_0"/>
          <p:cNvPicPr/>
          <p:nvPr/>
        </p:nvPicPr>
        <p:blipFill>
          <a:blip r:embed="rId2"/>
          <a:stretch/>
        </p:blipFill>
        <p:spPr>
          <a:xfrm>
            <a:off x="3355920" y="1724040"/>
            <a:ext cx="4017600" cy="3925440"/>
          </a:xfrm>
          <a:prstGeom prst="rect">
            <a:avLst/>
          </a:prstGeom>
          <a:ln>
            <a:noFill/>
          </a:ln>
        </p:spPr>
      </p:pic>
      <p:sp>
        <p:nvSpPr>
          <p:cNvPr id="245" name="CustomShape 1"/>
          <p:cNvSpPr/>
          <p:nvPr/>
        </p:nvSpPr>
        <p:spPr>
          <a:xfrm>
            <a:off x="250920" y="404640"/>
            <a:ext cx="3293640" cy="48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3600" b="1" strike="noStrike" spc="-1">
                <a:solidFill>
                  <a:srgbClr val="FFFF00"/>
                </a:solidFill>
                <a:latin typeface="Arial"/>
              </a:rPr>
              <a:t>ПРИРОДНЫЕ ЯВЛЕНИЯ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246" name="Picture 2_0"/>
          <p:cNvPicPr/>
          <p:nvPr/>
        </p:nvPicPr>
        <p:blipFill>
          <a:blip r:embed="rId3"/>
          <a:stretch/>
        </p:blipFill>
        <p:spPr>
          <a:xfrm>
            <a:off x="0" y="4237200"/>
            <a:ext cx="4273200" cy="2590200"/>
          </a:xfrm>
          <a:prstGeom prst="rect">
            <a:avLst/>
          </a:prstGeom>
          <a:ln>
            <a:noFill/>
          </a:ln>
        </p:spPr>
      </p:pic>
      <p:pic>
        <p:nvPicPr>
          <p:cNvPr id="247" name="Picture 3_0"/>
          <p:cNvPicPr/>
          <p:nvPr/>
        </p:nvPicPr>
        <p:blipFill>
          <a:blip r:embed="rId4"/>
          <a:stretch/>
        </p:blipFill>
        <p:spPr>
          <a:xfrm>
            <a:off x="3967200" y="676440"/>
            <a:ext cx="4187520" cy="2450520"/>
          </a:xfrm>
          <a:prstGeom prst="rect">
            <a:avLst/>
          </a:prstGeom>
          <a:ln>
            <a:noFill/>
          </a:ln>
        </p:spPr>
      </p:pic>
      <p:pic>
        <p:nvPicPr>
          <p:cNvPr id="248" name="Picture 4_0"/>
          <p:cNvPicPr/>
          <p:nvPr/>
        </p:nvPicPr>
        <p:blipFill>
          <a:blip r:embed="rId5"/>
          <a:stretch/>
        </p:blipFill>
        <p:spPr>
          <a:xfrm>
            <a:off x="155880" y="1152000"/>
            <a:ext cx="4163760" cy="2931840"/>
          </a:xfrm>
          <a:prstGeom prst="rect">
            <a:avLst/>
          </a:prstGeom>
          <a:ln>
            <a:noFill/>
          </a:ln>
        </p:spPr>
      </p:pic>
      <p:pic>
        <p:nvPicPr>
          <p:cNvPr id="249" name="Picture 5_0"/>
          <p:cNvPicPr/>
          <p:nvPr/>
        </p:nvPicPr>
        <p:blipFill>
          <a:blip r:embed="rId6"/>
          <a:stretch/>
        </p:blipFill>
        <p:spPr>
          <a:xfrm>
            <a:off x="5472000" y="3574800"/>
            <a:ext cx="4163760" cy="3480840"/>
          </a:xfrm>
          <a:prstGeom prst="rect">
            <a:avLst/>
          </a:prstGeom>
          <a:ln>
            <a:noFill/>
          </a:ln>
        </p:spPr>
      </p:pic>
      <p:pic>
        <p:nvPicPr>
          <p:cNvPr id="250" name="Picture 6_0"/>
          <p:cNvPicPr/>
          <p:nvPr/>
        </p:nvPicPr>
        <p:blipFill>
          <a:blip r:embed="rId7"/>
          <a:stretch/>
        </p:blipFill>
        <p:spPr>
          <a:xfrm>
            <a:off x="3564000" y="4416480"/>
            <a:ext cx="1201320" cy="1201320"/>
          </a:xfrm>
          <a:prstGeom prst="rect">
            <a:avLst/>
          </a:prstGeom>
          <a:ln>
            <a:noFill/>
          </a:ln>
        </p:spPr>
      </p:pic>
      <p:pic>
        <p:nvPicPr>
          <p:cNvPr id="251" name="Picture 7_0"/>
          <p:cNvPicPr/>
          <p:nvPr/>
        </p:nvPicPr>
        <p:blipFill>
          <a:blip r:embed="rId7"/>
          <a:stretch/>
        </p:blipFill>
        <p:spPr>
          <a:xfrm>
            <a:off x="2962440" y="1052640"/>
            <a:ext cx="1201320" cy="1201320"/>
          </a:xfrm>
          <a:prstGeom prst="rect">
            <a:avLst/>
          </a:prstGeom>
          <a:ln>
            <a:noFill/>
          </a:ln>
        </p:spPr>
      </p:pic>
      <p:pic>
        <p:nvPicPr>
          <p:cNvPr id="252" name="Picture 8_0"/>
          <p:cNvPicPr/>
          <p:nvPr/>
        </p:nvPicPr>
        <p:blipFill>
          <a:blip r:embed="rId7"/>
          <a:stretch/>
        </p:blipFill>
        <p:spPr>
          <a:xfrm>
            <a:off x="7534440" y="2244600"/>
            <a:ext cx="1201320" cy="1201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Rectangle 8"/>
          <p:cNvPicPr/>
          <p:nvPr/>
        </p:nvPicPr>
        <p:blipFill>
          <a:blip r:embed="rId3"/>
          <a:stretch/>
        </p:blipFill>
        <p:spPr>
          <a:xfrm>
            <a:off x="42840" y="908640"/>
            <a:ext cx="3829320" cy="1801440"/>
          </a:xfrm>
          <a:prstGeom prst="rect">
            <a:avLst/>
          </a:prstGeom>
          <a:ln>
            <a:noFill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44" name="Рисунок 6" descr="C:\Documents and Settings\Алла\Мои документы\Мои рисунки\img2.jpg"/>
          <p:cNvPicPr/>
          <p:nvPr/>
        </p:nvPicPr>
        <p:blipFill>
          <a:blip r:embed="rId4"/>
          <a:stretch/>
        </p:blipFill>
        <p:spPr>
          <a:xfrm>
            <a:off x="3924000" y="836640"/>
            <a:ext cx="5006160" cy="5643000"/>
          </a:xfrm>
          <a:prstGeom prst="rect">
            <a:avLst/>
          </a:prstGeom>
          <a:ln w="9360">
            <a:noFill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Прямоугольник 1"/>
          <p:cNvSpPr/>
          <p:nvPr/>
        </p:nvSpPr>
        <p:spPr>
          <a:xfrm>
            <a:off x="323528" y="247833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ru-RU" sz="3200" dirty="0" smtClean="0">
                <a:solidFill>
                  <a:srgbClr val="0066FF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Механизм действия гигрометра: под воздействием луча света, который падает на специальной зеркало, </a:t>
            </a:r>
            <a:r>
              <a:rPr lang="ru-RU" sz="3200" smtClean="0">
                <a:solidFill>
                  <a:srgbClr val="0066FF"/>
                </a:solidFill>
                <a:latin typeface="Times New Roman" pitchFamily="18" charset="0"/>
                <a:ea typeface="Microsoft YaHei" charset="-122"/>
                <a:cs typeface="Times New Roman" pitchFamily="18" charset="0"/>
              </a:rPr>
              <a:t>появляется конденсат</a:t>
            </a:r>
            <a:endParaRPr lang="ru-RU" sz="3200" dirty="0">
              <a:solidFill>
                <a:srgbClr val="0066FF"/>
              </a:solidFill>
              <a:latin typeface="Times New Roman" pitchFamily="18" charset="0"/>
              <a:ea typeface="Microsoft YaHei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ustomShape 1"/>
          <p:cNvSpPr/>
          <p:nvPr/>
        </p:nvSpPr>
        <p:spPr>
          <a:xfrm>
            <a:off x="827640" y="274680"/>
            <a:ext cx="7488000" cy="705240"/>
          </a:xfrm>
          <a:prstGeom prst="rect">
            <a:avLst/>
          </a:prstGeom>
          <a:solidFill>
            <a:srgbClr val="FDEADA"/>
          </a:solidFill>
          <a:ln>
            <a:solidFill>
              <a:srgbClr val="4F81BD"/>
            </a:solidFill>
          </a:ln>
          <a:effectLst>
            <a:outerShdw dist="228593" dir="2700000">
              <a:srgbClr val="000000">
                <a:alpha val="3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i="1" strike="noStrike" spc="-1">
                <a:solidFill>
                  <a:srgbClr val="000000"/>
                </a:solidFill>
                <a:latin typeface="Times New Roman"/>
              </a:rPr>
              <a:t>Психрометрическая таблица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346" name="Picture 3" descr="а"/>
          <p:cNvPicPr/>
          <p:nvPr/>
        </p:nvPicPr>
        <p:blipFill>
          <a:blip r:embed="rId3">
            <a:lum contrast="24000"/>
          </a:blip>
          <a:srcRect l="4423" t="14280" r="9725" b="2811"/>
          <a:stretch/>
        </p:blipFill>
        <p:spPr>
          <a:xfrm>
            <a:off x="251520" y="1484640"/>
            <a:ext cx="8640960" cy="5184720"/>
          </a:xfrm>
          <a:prstGeom prst="rect">
            <a:avLst/>
          </a:prstGeom>
          <a:ln w="9360">
            <a:solidFill>
              <a:schemeClr val="accent1"/>
            </a:solidFill>
            <a:miter/>
          </a:ln>
          <a:effectLst>
            <a:outerShdw blurRad="190500" dist="228593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611640" y="188640"/>
            <a:ext cx="8228880" cy="647280"/>
          </a:xfrm>
          <a:prstGeom prst="rect">
            <a:avLst/>
          </a:prstGeom>
          <a:solidFill>
            <a:srgbClr val="FDEADA"/>
          </a:solidFill>
          <a:ln>
            <a:noFill/>
          </a:ln>
          <a:effectLst>
            <a:outerShdw dist="250081" dir="8461089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8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CC0000"/>
                </a:solidFill>
                <a:latin typeface="Times New Roman"/>
              </a:rPr>
              <a:t>Значение влажности воздуха</a:t>
            </a:r>
            <a:endParaRPr lang="ru-RU" sz="4800" b="0" strike="noStrike" spc="-1">
              <a:latin typeface="Arial"/>
            </a:endParaRPr>
          </a:p>
        </p:txBody>
      </p:sp>
      <p:pic>
        <p:nvPicPr>
          <p:cNvPr id="357" name="Picture 5" descr="water"/>
          <p:cNvPicPr/>
          <p:nvPr/>
        </p:nvPicPr>
        <p:blipFill>
          <a:blip r:embed="rId3"/>
          <a:stretch/>
        </p:blipFill>
        <p:spPr>
          <a:xfrm>
            <a:off x="683640" y="1124640"/>
            <a:ext cx="1675800" cy="1904400"/>
          </a:xfrm>
          <a:prstGeom prst="rect">
            <a:avLst/>
          </a:prstGeom>
          <a:ln>
            <a:noFill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58" name="Picture 8" descr="27"/>
          <p:cNvPicPr/>
          <p:nvPr/>
        </p:nvPicPr>
        <p:blipFill>
          <a:blip r:embed="rId4"/>
          <a:stretch/>
        </p:blipFill>
        <p:spPr>
          <a:xfrm>
            <a:off x="4952880" y="1143000"/>
            <a:ext cx="1599480" cy="1904400"/>
          </a:xfrm>
          <a:prstGeom prst="rect">
            <a:avLst/>
          </a:prstGeom>
          <a:ln>
            <a:noFill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59" name="Picture 9" descr="konf_g"/>
          <p:cNvPicPr/>
          <p:nvPr/>
        </p:nvPicPr>
        <p:blipFill>
          <a:blip r:embed="rId5"/>
          <a:stretch/>
        </p:blipFill>
        <p:spPr>
          <a:xfrm>
            <a:off x="2743200" y="1143000"/>
            <a:ext cx="1675800" cy="1904400"/>
          </a:xfrm>
          <a:prstGeom prst="rect">
            <a:avLst/>
          </a:prstGeom>
          <a:ln>
            <a:noFill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60" name="Picture 10" descr="image001_0_0"/>
          <p:cNvPicPr/>
          <p:nvPr/>
        </p:nvPicPr>
        <p:blipFill>
          <a:blip r:embed="rId6"/>
          <a:stretch/>
        </p:blipFill>
        <p:spPr>
          <a:xfrm>
            <a:off x="7164360" y="1124640"/>
            <a:ext cx="1456560" cy="1904400"/>
          </a:xfrm>
          <a:prstGeom prst="rect">
            <a:avLst/>
          </a:prstGeom>
          <a:ln>
            <a:noFill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61" name="CustomShape 2"/>
          <p:cNvSpPr/>
          <p:nvPr/>
        </p:nvSpPr>
        <p:spPr>
          <a:xfrm>
            <a:off x="535320" y="3048120"/>
            <a:ext cx="1841760" cy="69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Предсказание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погоды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62" name="CustomShape 3"/>
          <p:cNvSpPr/>
          <p:nvPr/>
        </p:nvSpPr>
        <p:spPr>
          <a:xfrm>
            <a:off x="2569320" y="3048120"/>
            <a:ext cx="1986840" cy="1004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Производство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тканей, конфет,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 др.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63" name="CustomShape 4"/>
          <p:cNvSpPr/>
          <p:nvPr/>
        </p:nvSpPr>
        <p:spPr>
          <a:xfrm>
            <a:off x="4882680" y="3048120"/>
            <a:ext cx="1622520" cy="69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Библиотеки,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музеи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64" name="CustomShape 5"/>
          <p:cNvSpPr/>
          <p:nvPr/>
        </p:nvSpPr>
        <p:spPr>
          <a:xfrm>
            <a:off x="7089840" y="3048120"/>
            <a:ext cx="1503720" cy="69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Картинные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галереи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365" name="Picture 15" descr="pic1"/>
          <p:cNvPicPr/>
          <p:nvPr/>
        </p:nvPicPr>
        <p:blipFill>
          <a:blip r:embed="rId7"/>
          <a:stretch/>
        </p:blipFill>
        <p:spPr>
          <a:xfrm>
            <a:off x="3352680" y="4038480"/>
            <a:ext cx="2294640" cy="1647000"/>
          </a:xfrm>
          <a:prstGeom prst="rect">
            <a:avLst/>
          </a:prstGeom>
          <a:ln>
            <a:noFill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66" name="CustomShape 6"/>
          <p:cNvSpPr/>
          <p:nvPr/>
        </p:nvSpPr>
        <p:spPr>
          <a:xfrm>
            <a:off x="2771640" y="5733360"/>
            <a:ext cx="3504600" cy="69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CC0000"/>
                </a:solidFill>
                <a:latin typeface="Times New Roman"/>
                <a:ea typeface="DejaVu Sans"/>
              </a:rPr>
              <a:t>Нормальная влажность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CC0000"/>
                </a:solidFill>
                <a:latin typeface="Times New Roman"/>
                <a:ea typeface="DejaVu Sans"/>
              </a:rPr>
              <a:t>воздуха 60 %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367" name="Picture 17" descr="овощ"/>
          <p:cNvPicPr/>
          <p:nvPr/>
        </p:nvPicPr>
        <p:blipFill>
          <a:blip r:embed="rId8"/>
          <a:stretch/>
        </p:blipFill>
        <p:spPr>
          <a:xfrm>
            <a:off x="6172200" y="4038480"/>
            <a:ext cx="2285280" cy="1599480"/>
          </a:xfrm>
          <a:prstGeom prst="rect">
            <a:avLst/>
          </a:prstGeom>
          <a:ln>
            <a:noFill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68" name="CustomShape 7"/>
          <p:cNvSpPr/>
          <p:nvPr/>
        </p:nvSpPr>
        <p:spPr>
          <a:xfrm>
            <a:off x="5638680" y="5562720"/>
            <a:ext cx="3504600" cy="69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Хранение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овощей, фруктов и др.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369" name="Picture 19" descr="GetImage"/>
          <p:cNvPicPr/>
          <p:nvPr/>
        </p:nvPicPr>
        <p:blipFill>
          <a:blip r:embed="rId9"/>
          <a:stretch/>
        </p:blipFill>
        <p:spPr>
          <a:xfrm>
            <a:off x="609480" y="4038480"/>
            <a:ext cx="2208960" cy="1656720"/>
          </a:xfrm>
          <a:prstGeom prst="rect">
            <a:avLst/>
          </a:prstGeom>
          <a:ln>
            <a:noFill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70" name="CustomShape 8"/>
          <p:cNvSpPr/>
          <p:nvPr/>
        </p:nvSpPr>
        <p:spPr>
          <a:xfrm>
            <a:off x="344160" y="5638680"/>
            <a:ext cx="2689200" cy="69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Больницы,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поликлиники, аптеки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1" name="Table 1"/>
          <p:cNvGraphicFramePr/>
          <p:nvPr>
            <p:extLst>
              <p:ext uri="{D42A27DB-BD31-4B8C-83A1-F6EECF244321}">
                <p14:modId xmlns:p14="http://schemas.microsoft.com/office/powerpoint/2010/main" val="3412995379"/>
              </p:ext>
            </p:extLst>
          </p:nvPr>
        </p:nvGraphicFramePr>
        <p:xfrm>
          <a:off x="107504" y="188640"/>
          <a:ext cx="8928992" cy="6480721"/>
        </p:xfrm>
        <a:graphic>
          <a:graphicData uri="http://schemas.openxmlformats.org/drawingml/2006/table">
            <a:tbl>
              <a:tblPr/>
              <a:tblGrid>
                <a:gridCol w="5342147"/>
                <a:gridCol w="3586845"/>
              </a:tblGrid>
              <a:tr h="12988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b="1" strike="noStrike" spc="-1" dirty="0">
                          <a:solidFill>
                            <a:srgbClr val="FFFF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Оптимальная относительная влажность для человека</a:t>
                      </a:r>
                      <a:endParaRPr lang="ru-RU" sz="2400" b="1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8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b="0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40-60%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11530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растений в зимних садах,      оранжереях и теплицах</a:t>
                      </a:r>
                      <a:endParaRPr lang="ru-RU" sz="2400" b="0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2400" b="1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b="1" strike="noStrike" spc="-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55-75%</a:t>
                      </a:r>
                      <a:endParaRPr lang="ru-RU" sz="2400" b="1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1435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оргтехники и телекоммуникационной аппаратуры</a:t>
                      </a:r>
                      <a:endParaRPr lang="ru-RU" sz="2400" b="0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b="1" strike="noStrike" spc="-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45-60%</a:t>
                      </a:r>
                      <a:endParaRPr lang="ru-RU" sz="2400" b="1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11570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мебели ,паркета, музыкальных инструментов</a:t>
                      </a:r>
                      <a:endParaRPr lang="ru-RU" sz="2400" b="0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b="1" strike="noStrike" spc="-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40-60%</a:t>
                      </a:r>
                      <a:endParaRPr lang="ru-RU" sz="2400" b="1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14363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книг в библиотеках, художественных музеях и галереях</a:t>
                      </a:r>
                      <a:endParaRPr lang="ru-RU" sz="2400" b="0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2400" b="1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b="1" strike="noStrike" spc="-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40-60%</a:t>
                      </a:r>
                      <a:endParaRPr lang="ru-RU" sz="2400" b="1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 smtClean="0">
                <a:solidFill>
                  <a:srgbClr val="FF9855"/>
                </a:solidFill>
                <a:latin typeface="Calibri"/>
              </a:rPr>
              <a:t>Домашнее задание</a:t>
            </a:r>
          </a:p>
        </p:txBody>
      </p:sp>
      <p:sp>
        <p:nvSpPr>
          <p:cNvPr id="397" name="CustomShape 2"/>
          <p:cNvSpPr/>
          <p:nvPr/>
        </p:nvSpPr>
        <p:spPr>
          <a:xfrm>
            <a:off x="251520" y="3131223"/>
            <a:ext cx="8228880" cy="168402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5000" rIns="90000" bIns="45000">
            <a:normAutofit lnSpcReduction="10000"/>
          </a:bodyPr>
          <a:lstStyle/>
          <a:p>
            <a:pPr lvl="0" algn="ctr"/>
            <a:r>
              <a:rPr lang="ru-RU" sz="3700" b="1" spc="-1" dirty="0">
                <a:solidFill>
                  <a:srgbClr val="FF9855"/>
                </a:solidFill>
                <a:latin typeface="Calibri"/>
              </a:rPr>
              <a:t>Использованные ресурсы:</a:t>
            </a:r>
            <a:endParaRPr lang="ru-RU" sz="3700" spc="-1" dirty="0"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 smtClean="0">
                <a:solidFill>
                  <a:srgbClr val="000000"/>
                </a:solidFill>
                <a:latin typeface="Times New Roman"/>
                <a:hlinkClick r:id="rId3"/>
              </a:rPr>
              <a:t>http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/>
                <a:hlinkClick r:id="rId3"/>
              </a:rPr>
              <a:t>://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Times New Roman"/>
                <a:hlinkClick r:id="rId3"/>
              </a:rPr>
              <a:t>tvsh2004.narod.ru/phis.htm</a:t>
            </a:r>
            <a:endParaRPr lang="ru-RU" sz="24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buClr>
                <a:srgbClr val="000000"/>
              </a:buClr>
            </a:pP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Times New Roman"/>
                <a:hlinkClick r:id="rId4"/>
              </a:rPr>
              <a:t>http://</a:t>
            </a:r>
            <a:r>
              <a:rPr lang="en-US" sz="2400" b="0" strike="noStrike" spc="-1" dirty="0" smtClean="0">
                <a:solidFill>
                  <a:srgbClr val="000000"/>
                </a:solidFill>
                <a:latin typeface="Times New Roman"/>
                <a:hlinkClick r:id="rId4"/>
              </a:rPr>
              <a:t>www.ido.rudn.ru/nfpk/fizika/mkt/3.html</a:t>
            </a:r>
            <a:endParaRPr lang="ru-RU" sz="2400" b="0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7672" y="1650247"/>
            <a:ext cx="8208408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2800" spc="-1" dirty="0" smtClean="0">
                <a:solidFill>
                  <a:srgbClr val="000000"/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§</a:t>
            </a:r>
            <a:r>
              <a:rPr lang="ru-RU" sz="2800" spc="-1" dirty="0" smtClean="0">
                <a:solidFill>
                  <a:srgbClr val="000000"/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 68, 69 прочитать и ответить на вопросы</a:t>
            </a:r>
          </a:p>
          <a:p>
            <a:pPr lvl="0">
              <a:buClr>
                <a:srgbClr val="000000"/>
              </a:buClr>
            </a:pPr>
            <a:r>
              <a:rPr lang="ru-RU" sz="2800" spc="-1" dirty="0" smtClean="0">
                <a:solidFill>
                  <a:srgbClr val="000000"/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А1 – </a:t>
            </a:r>
            <a:r>
              <a:rPr lang="ru-RU" sz="2800" spc="-1" smtClean="0">
                <a:solidFill>
                  <a:srgbClr val="000000"/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А5 стр. </a:t>
            </a:r>
            <a:r>
              <a:rPr lang="ru-RU" sz="2800" spc="-1" dirty="0" smtClean="0">
                <a:solidFill>
                  <a:srgbClr val="000000"/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227</a:t>
            </a:r>
            <a:endParaRPr lang="ru-RU" sz="2800" spc="-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2"/>
          <p:cNvPicPr/>
          <p:nvPr/>
        </p:nvPicPr>
        <p:blipFill>
          <a:blip r:embed="rId3"/>
          <a:stretch/>
        </p:blipFill>
        <p:spPr>
          <a:xfrm rot="16200000">
            <a:off x="1559160" y="-685440"/>
            <a:ext cx="6024960" cy="8064000"/>
          </a:xfrm>
          <a:prstGeom prst="rect">
            <a:avLst/>
          </a:prstGeom>
          <a:ln w="9360">
            <a:solidFill>
              <a:schemeClr val="accent1"/>
            </a:solidFill>
            <a:miter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Picture 2" descr="C:\Users\Файруза\Desktop\пк\фото\фото для раб стола\А вот и дождик.,Анимация воды.gif"/>
          <p:cNvPicPr/>
          <p:nvPr/>
        </p:nvPicPr>
        <p:blipFill>
          <a:blip r:embed="rId2"/>
          <a:stretch/>
        </p:blipFill>
        <p:spPr>
          <a:xfrm>
            <a:off x="-25200" y="0"/>
            <a:ext cx="9168480" cy="6857280"/>
          </a:xfrm>
          <a:prstGeom prst="rect">
            <a:avLst/>
          </a:prstGeom>
          <a:ln>
            <a:noFill/>
          </a:ln>
        </p:spPr>
      </p:pic>
      <p:sp>
        <p:nvSpPr>
          <p:cNvPr id="400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FFFFFF"/>
                </a:solidFill>
                <a:latin typeface="Times New Roman"/>
              </a:rPr>
              <a:t>Вопросы для закрепления</a:t>
            </a:r>
            <a:r>
              <a:t/>
            </a:r>
            <a:br/>
            <a:endParaRPr lang="ru-RU" sz="3600" b="0" strike="noStrike" spc="-1">
              <a:latin typeface="Arial"/>
            </a:endParaRPr>
          </a:p>
        </p:txBody>
      </p:sp>
      <p:sp>
        <p:nvSpPr>
          <p:cNvPr id="401" name="CustomShape 2"/>
          <p:cNvSpPr/>
          <p:nvPr/>
        </p:nvSpPr>
        <p:spPr>
          <a:xfrm>
            <a:off x="444600" y="963360"/>
            <a:ext cx="8228880" cy="41938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ru-RU" sz="2800" b="1" strike="noStrike" spc="-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было изучено сегодня на уроке?</a:t>
            </a:r>
            <a:endParaRPr lang="ru-RU" sz="2800" b="0" strike="noStrike" spc="-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920" indent="-4572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ru-RU" sz="2800" b="1" strike="noStrike" spc="-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бы Вы сформулировали тему сегодняшнего урока?</a:t>
            </a:r>
            <a:endParaRPr lang="ru-RU" sz="2800" b="0" strike="noStrike" spc="-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920" indent="-4572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ru-RU" sz="2800" b="1" strike="noStrike" spc="-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Какие новые понятия на уроке были введены?</a:t>
            </a:r>
            <a:endParaRPr lang="ru-RU" sz="2800" b="0" strike="noStrike" spc="-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920" indent="-4572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ru-RU" sz="2800" b="1" strike="noStrike" spc="-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Какие новые формулы и законы изучили?</a:t>
            </a:r>
            <a:endParaRPr lang="ru-RU" sz="2800" b="0" strike="noStrike" spc="-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920" indent="-4572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ru-RU" sz="2800" b="1" strike="noStrike" spc="-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каким новым физическим явлением Вы познакомились?</a:t>
            </a:r>
            <a:endParaRPr lang="ru-RU" sz="2800" b="0" strike="noStrike" spc="-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00000"/>
              </a:lnSpc>
              <a:spcBef>
                <a:spcPts val="720"/>
              </a:spcBef>
              <a:buFont typeface="+mj-lt"/>
              <a:buAutoNum type="arabicPeriod"/>
            </a:pPr>
            <a:endParaRPr lang="ru-RU" sz="2800" b="0" strike="noStrike" spc="-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Picture 2" descr="C:\Users\Файруза\Desktop\пк\фото\фото для раб стола\Анимация воды,Сказочная красота.gif"/>
          <p:cNvPicPr/>
          <p:nvPr/>
        </p:nvPicPr>
        <p:blipFill>
          <a:blip r:embed="rId3"/>
          <a:stretch/>
        </p:blipFill>
        <p:spPr>
          <a:xfrm>
            <a:off x="1800" y="0"/>
            <a:ext cx="9141480" cy="6857280"/>
          </a:xfrm>
          <a:prstGeom prst="rect">
            <a:avLst/>
          </a:prstGeom>
          <a:ln>
            <a:noFill/>
          </a:ln>
        </p:spPr>
      </p:pic>
      <p:sp>
        <p:nvSpPr>
          <p:cNvPr id="403" name="CustomShape 1"/>
          <p:cNvSpPr/>
          <p:nvPr/>
        </p:nvSpPr>
        <p:spPr>
          <a:xfrm>
            <a:off x="304920" y="260280"/>
            <a:ext cx="8640000" cy="6469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000" tIns="45000" rIns="90000" bIns="45000">
            <a:noAutofit/>
          </a:bodyPr>
          <a:lstStyle/>
          <a:p>
            <a:pPr marL="343080" indent="-342360" algn="ctr">
              <a:lnSpc>
                <a:spcPct val="100000"/>
              </a:lnSpc>
              <a:spcBef>
                <a:spcPts val="720"/>
              </a:spcBef>
            </a:pPr>
            <a:r>
              <a:rPr lang="ru-RU" sz="2000" b="1" strike="noStrike" spc="-1" dirty="0">
                <a:solidFill>
                  <a:schemeClr val="tx1"/>
                </a:solidFill>
                <a:latin typeface="Times New Roman"/>
                <a:ea typeface="DejaVu Sans"/>
              </a:rPr>
              <a:t> </a:t>
            </a:r>
            <a:r>
              <a:rPr lang="ru-RU" sz="3600" b="1" strike="noStrike" spc="-1" dirty="0">
                <a:solidFill>
                  <a:schemeClr val="tx1"/>
                </a:solidFill>
                <a:latin typeface="Times New Roman"/>
                <a:ea typeface="DejaVu Sans"/>
              </a:rPr>
              <a:t>Всем спасибо! Урок окончен.</a:t>
            </a:r>
            <a:endParaRPr lang="ru-RU" sz="3600" b="0" strike="noStrike" spc="-1" dirty="0">
              <a:solidFill>
                <a:schemeClr val="tx1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6"/>
          <p:cNvPicPr/>
          <p:nvPr/>
        </p:nvPicPr>
        <p:blipFill>
          <a:blip r:embed="rId2"/>
          <a:stretch/>
        </p:blipFill>
        <p:spPr>
          <a:xfrm>
            <a:off x="36081" y="1034820"/>
            <a:ext cx="3541320" cy="3041640"/>
          </a:xfrm>
          <a:prstGeom prst="rect">
            <a:avLst/>
          </a:prstGeom>
          <a:ln>
            <a:noFill/>
          </a:ln>
        </p:spPr>
      </p:pic>
      <p:sp>
        <p:nvSpPr>
          <p:cNvPr id="254" name="CustomShape 1"/>
          <p:cNvSpPr/>
          <p:nvPr/>
        </p:nvSpPr>
        <p:spPr>
          <a:xfrm>
            <a:off x="-360" y="33336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3600" b="1" strike="noStrike" spc="-1">
                <a:solidFill>
                  <a:srgbClr val="FFFF00"/>
                </a:solidFill>
                <a:latin typeface="Arial"/>
              </a:rPr>
              <a:t>ПРИРОДНЫЕ</a:t>
            </a:r>
            <a:r>
              <a:rPr lang="ru-RU" sz="3200" b="1" strike="noStrike" spc="-1">
                <a:solidFill>
                  <a:srgbClr val="FFFFFF"/>
                </a:solidFill>
                <a:latin typeface="Arial"/>
              </a:rPr>
              <a:t> </a:t>
            </a:r>
            <a:r>
              <a:rPr lang="ru-RU" sz="3200" b="1" strike="noStrike" spc="-1">
                <a:solidFill>
                  <a:srgbClr val="FFFF00"/>
                </a:solidFill>
                <a:latin typeface="Arial"/>
              </a:rPr>
              <a:t>ЯВЛЕНИЯ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55" name="CustomShape 2"/>
          <p:cNvSpPr/>
          <p:nvPr/>
        </p:nvSpPr>
        <p:spPr>
          <a:xfrm>
            <a:off x="7086600" y="6537240"/>
            <a:ext cx="1752120" cy="320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1000" b="0" strike="noStrike" spc="-1">
                <a:solidFill>
                  <a:srgbClr val="FFFFFF"/>
                </a:solidFill>
                <a:latin typeface="Arial"/>
                <a:ea typeface="DejaVu Sans"/>
              </a:rPr>
              <a:t>www.themegallery.com</a:t>
            </a:r>
            <a:endParaRPr lang="ru-RU" sz="1000" b="0" strike="noStrike" spc="-1">
              <a:latin typeface="Arial"/>
            </a:endParaRPr>
          </a:p>
        </p:txBody>
      </p:sp>
      <p:pic>
        <p:nvPicPr>
          <p:cNvPr id="256" name="Picture 2_1"/>
          <p:cNvPicPr/>
          <p:nvPr/>
        </p:nvPicPr>
        <p:blipFill>
          <a:blip r:embed="rId3"/>
          <a:stretch/>
        </p:blipFill>
        <p:spPr>
          <a:xfrm>
            <a:off x="183600" y="3906720"/>
            <a:ext cx="3992040" cy="2950920"/>
          </a:xfrm>
          <a:prstGeom prst="rect">
            <a:avLst/>
          </a:prstGeom>
          <a:ln>
            <a:noFill/>
          </a:ln>
        </p:spPr>
      </p:pic>
      <p:pic>
        <p:nvPicPr>
          <p:cNvPr id="257" name="Picture 3_1"/>
          <p:cNvPicPr/>
          <p:nvPr/>
        </p:nvPicPr>
        <p:blipFill>
          <a:blip r:embed="rId4"/>
          <a:stretch/>
        </p:blipFill>
        <p:spPr>
          <a:xfrm>
            <a:off x="2808000" y="1728000"/>
            <a:ext cx="4114440" cy="3236760"/>
          </a:xfrm>
          <a:prstGeom prst="rect">
            <a:avLst/>
          </a:prstGeom>
          <a:ln>
            <a:noFill/>
          </a:ln>
        </p:spPr>
      </p:pic>
      <p:pic>
        <p:nvPicPr>
          <p:cNvPr id="258" name="Picture 4_1"/>
          <p:cNvPicPr/>
          <p:nvPr/>
        </p:nvPicPr>
        <p:blipFill>
          <a:blip r:embed="rId5"/>
          <a:stretch/>
        </p:blipFill>
        <p:spPr>
          <a:xfrm>
            <a:off x="4968000" y="3816000"/>
            <a:ext cx="4133160" cy="3090600"/>
          </a:xfrm>
          <a:prstGeom prst="rect">
            <a:avLst/>
          </a:prstGeom>
          <a:ln>
            <a:noFill/>
          </a:ln>
        </p:spPr>
      </p:pic>
      <p:pic>
        <p:nvPicPr>
          <p:cNvPr id="259" name="Picture 5_1"/>
          <p:cNvPicPr/>
          <p:nvPr/>
        </p:nvPicPr>
        <p:blipFill>
          <a:blip r:embed="rId6"/>
          <a:stretch/>
        </p:blipFill>
        <p:spPr>
          <a:xfrm>
            <a:off x="5950080" y="36360"/>
            <a:ext cx="3193560" cy="2519280"/>
          </a:xfrm>
          <a:prstGeom prst="rect">
            <a:avLst/>
          </a:prstGeom>
          <a:ln>
            <a:noFill/>
          </a:ln>
        </p:spPr>
      </p:pic>
      <p:pic>
        <p:nvPicPr>
          <p:cNvPr id="260" name="Picture 7_1"/>
          <p:cNvPicPr/>
          <p:nvPr/>
        </p:nvPicPr>
        <p:blipFill>
          <a:blip r:embed="rId7"/>
          <a:stretch/>
        </p:blipFill>
        <p:spPr>
          <a:xfrm>
            <a:off x="324000" y="6021360"/>
            <a:ext cx="950400" cy="950760"/>
          </a:xfrm>
          <a:prstGeom prst="rect">
            <a:avLst/>
          </a:prstGeom>
          <a:ln>
            <a:noFill/>
          </a:ln>
        </p:spPr>
      </p:pic>
      <p:pic>
        <p:nvPicPr>
          <p:cNvPr id="261" name="Picture 8_1"/>
          <p:cNvPicPr/>
          <p:nvPr/>
        </p:nvPicPr>
        <p:blipFill>
          <a:blip r:embed="rId7"/>
          <a:stretch/>
        </p:blipFill>
        <p:spPr>
          <a:xfrm>
            <a:off x="6153120" y="3170160"/>
            <a:ext cx="950760" cy="950760"/>
          </a:xfrm>
          <a:prstGeom prst="rect">
            <a:avLst/>
          </a:prstGeom>
          <a:ln>
            <a:noFill/>
          </a:ln>
        </p:spPr>
      </p:pic>
      <p:pic>
        <p:nvPicPr>
          <p:cNvPr id="262" name="Picture 9_1"/>
          <p:cNvPicPr/>
          <p:nvPr/>
        </p:nvPicPr>
        <p:blipFill>
          <a:blip r:embed="rId7"/>
          <a:stretch/>
        </p:blipFill>
        <p:spPr>
          <a:xfrm>
            <a:off x="3611520" y="858960"/>
            <a:ext cx="950760" cy="950400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65741" y="3115547"/>
            <a:ext cx="158597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spc="-1" dirty="0" smtClean="0">
                <a:solidFill>
                  <a:srgbClr val="0812A2"/>
                </a:solidFill>
                <a:latin typeface="Times New Roman" pitchFamily="18" charset="0"/>
                <a:cs typeface="Times New Roman" pitchFamily="18" charset="0"/>
              </a:rPr>
              <a:t>Паргелий</a:t>
            </a:r>
            <a:endParaRPr lang="ru-RU" sz="2400" b="1" spc="-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216000" y="216000"/>
            <a:ext cx="6227280" cy="791640"/>
          </a:xfrm>
          <a:prstGeom prst="rect">
            <a:avLst/>
          </a:prstGeom>
          <a:solidFill>
            <a:srgbClr val="F5FF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0" strike="noStrike" spc="-1" dirty="0" smtClean="0">
                <a:solidFill>
                  <a:srgbClr val="040404"/>
                </a:solidFill>
                <a:latin typeface="Times New Roman"/>
              </a:rPr>
              <a:t>Идеальный газ нельзя превратить в жидкость, а реальный газ можно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267" name="CustomShape 4"/>
          <p:cNvSpPr/>
          <p:nvPr/>
        </p:nvSpPr>
        <p:spPr>
          <a:xfrm rot="20876400">
            <a:off x="3392640" y="4971960"/>
            <a:ext cx="1437840" cy="666360"/>
          </a:xfrm>
          <a:prstGeom prst="ellipse">
            <a:avLst/>
          </a:prstGeom>
          <a:solidFill>
            <a:srgbClr val="0F2145">
              <a:alpha val="3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CustomShape 5"/>
          <p:cNvSpPr/>
          <p:nvPr/>
        </p:nvSpPr>
        <p:spPr>
          <a:xfrm rot="20826600">
            <a:off x="1549440" y="4361760"/>
            <a:ext cx="1132920" cy="609120"/>
          </a:xfrm>
          <a:prstGeom prst="ellipse">
            <a:avLst/>
          </a:prstGeom>
          <a:solidFill>
            <a:srgbClr val="0F2145">
              <a:alpha val="3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6"/>
          <p:cNvSpPr/>
          <p:nvPr/>
        </p:nvSpPr>
        <p:spPr>
          <a:xfrm>
            <a:off x="1371600" y="2606760"/>
            <a:ext cx="914040" cy="532800"/>
          </a:xfrm>
          <a:prstGeom prst="ellipse">
            <a:avLst/>
          </a:prstGeom>
          <a:solidFill>
            <a:srgbClr val="0F2145">
              <a:alpha val="3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7"/>
          <p:cNvSpPr/>
          <p:nvPr/>
        </p:nvSpPr>
        <p:spPr>
          <a:xfrm>
            <a:off x="1525680" y="2041560"/>
            <a:ext cx="847440" cy="75672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D6E1E2">
                  <a:alpha val="38039"/>
                </a:srgbClr>
              </a:gs>
            </a:gsLst>
            <a:lin ang="54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CustomShape 8"/>
          <p:cNvSpPr/>
          <p:nvPr/>
        </p:nvSpPr>
        <p:spPr>
          <a:xfrm>
            <a:off x="2638440" y="2076480"/>
            <a:ext cx="685440" cy="228240"/>
          </a:xfrm>
          <a:prstGeom prst="ellipse">
            <a:avLst/>
          </a:prstGeom>
          <a:solidFill>
            <a:srgbClr val="0F2145">
              <a:alpha val="3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CustomShape 9"/>
          <p:cNvSpPr/>
          <p:nvPr/>
        </p:nvSpPr>
        <p:spPr>
          <a:xfrm>
            <a:off x="1609560" y="1268280"/>
            <a:ext cx="664920" cy="666360"/>
          </a:xfrm>
          <a:prstGeom prst="ellipse">
            <a:avLst/>
          </a:prstGeom>
          <a:gradFill rotWithShape="0">
            <a:gsLst>
              <a:gs pos="0">
                <a:srgbClr val="D6E1E2">
                  <a:alpha val="0"/>
                </a:srgbClr>
              </a:gs>
              <a:gs pos="100000">
                <a:srgbClr val="F1F5F5"/>
              </a:gs>
            </a:gsLst>
            <a:lin ang="54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3" name="Picture 59_0"/>
          <p:cNvPicPr/>
          <p:nvPr/>
        </p:nvPicPr>
        <p:blipFill>
          <a:blip r:embed="rId2"/>
          <a:stretch/>
        </p:blipFill>
        <p:spPr>
          <a:xfrm>
            <a:off x="6443640" y="77760"/>
            <a:ext cx="2484000" cy="3061800"/>
          </a:xfrm>
          <a:prstGeom prst="rect">
            <a:avLst/>
          </a:prstGeom>
          <a:ln>
            <a:noFill/>
          </a:ln>
          <a:effectLst>
            <a:outerShdw dist="17309" dir="2700000">
              <a:srgbClr val="C8C8B1"/>
            </a:outerShdw>
          </a:effectLst>
        </p:spPr>
      </p:pic>
      <p:pic>
        <p:nvPicPr>
          <p:cNvPr id="274" name="Picture 60_0"/>
          <p:cNvPicPr/>
          <p:nvPr/>
        </p:nvPicPr>
        <p:blipFill>
          <a:blip r:embed="rId3"/>
          <a:stretch/>
        </p:blipFill>
        <p:spPr>
          <a:xfrm>
            <a:off x="216000" y="5170680"/>
            <a:ext cx="4242960" cy="1164960"/>
          </a:xfrm>
          <a:prstGeom prst="rect">
            <a:avLst/>
          </a:prstGeom>
          <a:ln>
            <a:noFill/>
          </a:ln>
        </p:spPr>
      </p:pic>
      <p:pic>
        <p:nvPicPr>
          <p:cNvPr id="275" name="Picture 61_0"/>
          <p:cNvPicPr/>
          <p:nvPr/>
        </p:nvPicPr>
        <p:blipFill>
          <a:blip r:embed="rId4"/>
          <a:stretch/>
        </p:blipFill>
        <p:spPr>
          <a:xfrm>
            <a:off x="4756320" y="5170680"/>
            <a:ext cx="4243320" cy="1164960"/>
          </a:xfrm>
          <a:prstGeom prst="rect">
            <a:avLst/>
          </a:prstGeom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880" y="2076480"/>
            <a:ext cx="5451900" cy="293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Объект 5" descr="https://ds04.infourok.ru/uploads/ex/05fb/00071e62-dc30f10a/img20.jp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6" y="1934640"/>
            <a:ext cx="3198304" cy="30785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13636" y="1196751"/>
            <a:ext cx="615152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Процессы, происходящие  в закрытом сосуде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D7E27276-1C7D-4E43-9228-EB22D856D1E6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5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277" name="CustomShape 2"/>
          <p:cNvSpPr/>
          <p:nvPr/>
        </p:nvSpPr>
        <p:spPr>
          <a:xfrm>
            <a:off x="317880" y="144000"/>
            <a:ext cx="8609760" cy="719640"/>
          </a:xfrm>
          <a:prstGeom prst="rect">
            <a:avLst/>
          </a:prstGeom>
          <a:solidFill>
            <a:srgbClr val="FDEADA"/>
          </a:solidFill>
          <a:ln>
            <a:noFill/>
          </a:ln>
          <a:effectLst>
            <a:outerShdw dist="250081" dir="8461089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40404"/>
                </a:solidFill>
                <a:latin typeface="Times New Roman"/>
              </a:rPr>
              <a:t>Если конденсация и испарение уравновешивают друг друга, то наступает </a:t>
            </a:r>
            <a:r>
              <a:rPr lang="ru-RU" sz="2000" b="1" strike="noStrike" spc="-1">
                <a:solidFill>
                  <a:srgbClr val="0812A2"/>
                </a:solidFill>
                <a:latin typeface="Times New Roman"/>
              </a:rPr>
              <a:t>динамическое равновесие</a:t>
            </a:r>
            <a:r>
              <a:rPr lang="ru-RU" sz="2000" b="0" strike="noStrike" spc="-1">
                <a:solidFill>
                  <a:srgbClr val="0812A2"/>
                </a:solidFill>
                <a:latin typeface="Times New Roman"/>
              </a:rPr>
              <a:t> </a:t>
            </a:r>
            <a:r>
              <a:rPr lang="ru-RU" sz="2000" b="0" strike="noStrike" spc="-1">
                <a:solidFill>
                  <a:srgbClr val="040404"/>
                </a:solidFill>
                <a:latin typeface="Times New Roman"/>
              </a:rPr>
              <a:t>между жидкостью и ее паром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78" name="Picture 9" descr="насыщенный пар"/>
          <p:cNvPicPr/>
          <p:nvPr/>
        </p:nvPicPr>
        <p:blipFill>
          <a:blip r:embed="rId3"/>
          <a:stretch/>
        </p:blipFill>
        <p:spPr>
          <a:xfrm>
            <a:off x="360000" y="2050560"/>
            <a:ext cx="3806280" cy="374364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79" name="Picture 10" descr="Копия насыщенный пар"/>
          <p:cNvPicPr/>
          <p:nvPr/>
        </p:nvPicPr>
        <p:blipFill>
          <a:blip r:embed="rId4"/>
          <a:stretch/>
        </p:blipFill>
        <p:spPr>
          <a:xfrm>
            <a:off x="4815720" y="2001240"/>
            <a:ext cx="3885480" cy="37584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80" name="CustomShape 3"/>
          <p:cNvSpPr/>
          <p:nvPr/>
        </p:nvSpPr>
        <p:spPr>
          <a:xfrm>
            <a:off x="323640" y="1080000"/>
            <a:ext cx="8496360" cy="791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1"/>
            </a:solidFill>
            <a:miter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П</a:t>
            </a:r>
            <a:r>
              <a:rPr lang="ru-RU" sz="2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ар, находящийся в динамическом равновесии со своей жидкостью называется </a:t>
            </a:r>
            <a:r>
              <a:rPr lang="ru-RU" sz="2000" b="1" strike="noStrike" spc="-1">
                <a:solidFill>
                  <a:srgbClr val="0812A2"/>
                </a:solidFill>
                <a:latin typeface="Times New Roman"/>
                <a:ea typeface="DejaVu Sans"/>
              </a:rPr>
              <a:t>насыщенным паром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81" name="CustomShape 4"/>
          <p:cNvSpPr/>
          <p:nvPr/>
        </p:nvSpPr>
        <p:spPr>
          <a:xfrm>
            <a:off x="467640" y="2050560"/>
            <a:ext cx="3276000" cy="469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1"/>
            </a:solidFill>
            <a:miter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1F497D"/>
                </a:solidFill>
                <a:latin typeface="Times New Roman"/>
                <a:ea typeface="DejaVu Sans"/>
              </a:rPr>
              <a:t>Насыщенный пар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82" name="CustomShape 5"/>
          <p:cNvSpPr/>
          <p:nvPr/>
        </p:nvSpPr>
        <p:spPr>
          <a:xfrm>
            <a:off x="4968000" y="1978560"/>
            <a:ext cx="3733200" cy="469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solidFill>
              <a:schemeClr val="accent1"/>
            </a:solidFill>
            <a:miter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1F497D"/>
                </a:solidFill>
                <a:latin typeface="Times New Roman"/>
                <a:ea typeface="DejaVu Sans"/>
              </a:rPr>
              <a:t>Ненасыщенный пар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83" name="CustomShape 6"/>
          <p:cNvSpPr/>
          <p:nvPr/>
        </p:nvSpPr>
        <p:spPr>
          <a:xfrm>
            <a:off x="72000" y="5922000"/>
            <a:ext cx="4391640" cy="935640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В закрытом сосуде число молекул,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вылетающих из жидкости,  равно числу молекул, возвращающихся в неё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84" name="CustomShape 7"/>
          <p:cNvSpPr/>
          <p:nvPr/>
        </p:nvSpPr>
        <p:spPr>
          <a:xfrm>
            <a:off x="4680000" y="5870520"/>
            <a:ext cx="4391640" cy="987120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40404"/>
                </a:solidFill>
                <a:latin typeface="Times New Roman"/>
              </a:rPr>
              <a:t>Число молекул, вылетающих из жидкости, больше числа молекул, возвращающихся в неё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1043640" y="5301360"/>
            <a:ext cx="1871640" cy="7912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round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6" name="CustomShape 2"/>
          <p:cNvSpPr/>
          <p:nvPr/>
        </p:nvSpPr>
        <p:spPr>
          <a:xfrm>
            <a:off x="1043640" y="4149000"/>
            <a:ext cx="1871640" cy="7912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round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7" name="CustomShape 3"/>
          <p:cNvSpPr/>
          <p:nvPr/>
        </p:nvSpPr>
        <p:spPr>
          <a:xfrm>
            <a:off x="1043640" y="2997000"/>
            <a:ext cx="1871640" cy="7912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round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8" name="CustomShape 4"/>
          <p:cNvSpPr/>
          <p:nvPr/>
        </p:nvSpPr>
        <p:spPr>
          <a:xfrm>
            <a:off x="1043640" y="1989000"/>
            <a:ext cx="1871640" cy="7912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round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9" name="CustomShape 5"/>
          <p:cNvSpPr/>
          <p:nvPr/>
        </p:nvSpPr>
        <p:spPr>
          <a:xfrm>
            <a:off x="457200" y="274680"/>
            <a:ext cx="8228880" cy="1137240"/>
          </a:xfrm>
          <a:prstGeom prst="rect">
            <a:avLst/>
          </a:prstGeom>
          <a:solidFill>
            <a:srgbClr val="FDEADA"/>
          </a:solidFill>
          <a:ln>
            <a:solidFill>
              <a:srgbClr val="4F81BD"/>
            </a:solidFill>
          </a:ln>
          <a:effectLst>
            <a:outerShdw dist="250081" dir="8461089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Изменение внутренней энергии при теплообмене Δ</a:t>
            </a:r>
            <a:r>
              <a:rPr lang="ru-RU" sz="2400" b="0" i="1" strike="noStrike" spc="-1">
                <a:solidFill>
                  <a:srgbClr val="000000"/>
                </a:solidFill>
                <a:latin typeface="Times New Roman"/>
              </a:rPr>
              <a:t>U</a:t>
            </a: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 (количество теплоты </a:t>
            </a:r>
            <a:r>
              <a:rPr lang="ru-RU" sz="2400" b="0" i="1" strike="noStrike" spc="-1">
                <a:solidFill>
                  <a:srgbClr val="000000"/>
                </a:solidFill>
                <a:latin typeface="Times New Roman"/>
              </a:rPr>
              <a:t>Q</a:t>
            </a: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) без совершения работы может быть вычислено по таким формулам: 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90" name="Picture 2"/>
          <p:cNvPicPr/>
          <p:nvPr/>
        </p:nvPicPr>
        <p:blipFill>
          <a:blip r:embed="rId3"/>
          <a:stretch/>
        </p:blipFill>
        <p:spPr>
          <a:xfrm>
            <a:off x="1187640" y="2088000"/>
            <a:ext cx="1511280" cy="575640"/>
          </a:xfrm>
          <a:prstGeom prst="rect">
            <a:avLst/>
          </a:prstGeom>
          <a:ln w="9360">
            <a:noFill/>
          </a:ln>
        </p:spPr>
      </p:pic>
      <p:pic>
        <p:nvPicPr>
          <p:cNvPr id="291" name="Picture 3"/>
          <p:cNvPicPr/>
          <p:nvPr/>
        </p:nvPicPr>
        <p:blipFill>
          <a:blip r:embed="rId4"/>
          <a:stretch/>
        </p:blipFill>
        <p:spPr>
          <a:xfrm>
            <a:off x="1115640" y="3213000"/>
            <a:ext cx="1655640" cy="575280"/>
          </a:xfrm>
          <a:prstGeom prst="rect">
            <a:avLst/>
          </a:prstGeom>
          <a:ln w="9360">
            <a:noFill/>
          </a:ln>
        </p:spPr>
      </p:pic>
      <p:pic>
        <p:nvPicPr>
          <p:cNvPr id="292" name="Picture 4"/>
          <p:cNvPicPr/>
          <p:nvPr/>
        </p:nvPicPr>
        <p:blipFill>
          <a:blip r:embed="rId5"/>
          <a:stretch/>
        </p:blipFill>
        <p:spPr>
          <a:xfrm>
            <a:off x="1224000" y="4365000"/>
            <a:ext cx="1560960" cy="458640"/>
          </a:xfrm>
          <a:prstGeom prst="rect">
            <a:avLst/>
          </a:prstGeom>
          <a:ln w="9360">
            <a:noFill/>
          </a:ln>
        </p:spPr>
      </p:pic>
      <p:pic>
        <p:nvPicPr>
          <p:cNvPr id="293" name="Picture 5"/>
          <p:cNvPicPr/>
          <p:nvPr/>
        </p:nvPicPr>
        <p:blipFill>
          <a:blip r:embed="rId6"/>
          <a:stretch/>
        </p:blipFill>
        <p:spPr>
          <a:xfrm>
            <a:off x="1259640" y="5400000"/>
            <a:ext cx="1480680" cy="575640"/>
          </a:xfrm>
          <a:prstGeom prst="rect">
            <a:avLst/>
          </a:prstGeom>
          <a:ln w="9360">
            <a:noFill/>
          </a:ln>
        </p:spPr>
      </p:pic>
      <p:sp>
        <p:nvSpPr>
          <p:cNvPr id="294" name="CustomShape 6"/>
          <p:cNvSpPr/>
          <p:nvPr/>
        </p:nvSpPr>
        <p:spPr>
          <a:xfrm>
            <a:off x="3276000" y="1989000"/>
            <a:ext cx="5328000" cy="7912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round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при нагревании или охлаждении, где </a:t>
            </a:r>
            <a:r>
              <a:rPr lang="ru-RU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</a:t>
            </a: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– удельная теплоемкость      вещества, </a:t>
            </a:r>
            <a:r>
              <a:rPr lang="ru-RU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m</a:t>
            </a: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– масса вещества, </a:t>
            </a:r>
            <a:r>
              <a:rPr lang="ru-RU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Т</a:t>
            </a: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– абсолютная температура;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95" name="CustomShape 7"/>
          <p:cNvSpPr/>
          <p:nvPr/>
        </p:nvSpPr>
        <p:spPr>
          <a:xfrm>
            <a:off x="3276000" y="2997000"/>
            <a:ext cx="5328000" cy="7912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round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при плавлении или отвердевании, где </a:t>
            </a:r>
            <a:r>
              <a:rPr lang="ru-RU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λ</a:t>
            </a: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– удельная теплота плавления      вещества;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96" name="CustomShape 8"/>
          <p:cNvSpPr/>
          <p:nvPr/>
        </p:nvSpPr>
        <p:spPr>
          <a:xfrm>
            <a:off x="3348000" y="4149000"/>
            <a:ext cx="5328000" cy="7912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round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при парообразовании или конденсации, где </a:t>
            </a:r>
            <a:r>
              <a:rPr lang="ru-RU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r</a:t>
            </a: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– удельная теплота      парообразования вещества; </a:t>
            </a:r>
            <a:r>
              <a:rPr lang="ru-RU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 </a:t>
            </a: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297" name="CustomShape 9"/>
          <p:cNvSpPr/>
          <p:nvPr/>
        </p:nvSpPr>
        <p:spPr>
          <a:xfrm>
            <a:off x="3348000" y="5301360"/>
            <a:ext cx="5328000" cy="7912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round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при сгорании топлива, где</a:t>
            </a:r>
            <a:r>
              <a:rPr lang="ru-RU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q </a:t>
            </a: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– удельная теплота сгорания вещества.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298" name="CustomShape 10"/>
          <p:cNvSpPr/>
          <p:nvPr/>
        </p:nvSpPr>
        <p:spPr>
          <a:xfrm>
            <a:off x="2915640" y="2205000"/>
            <a:ext cx="359280" cy="28728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 w="19080">
            <a:solidFill>
              <a:schemeClr val="accent1"/>
            </a:solidFill>
            <a:round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9" name="CustomShape 11"/>
          <p:cNvSpPr/>
          <p:nvPr/>
        </p:nvSpPr>
        <p:spPr>
          <a:xfrm>
            <a:off x="467640" y="1412640"/>
            <a:ext cx="215280" cy="4391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80">
            <a:solidFill>
              <a:schemeClr val="accent1"/>
            </a:solidFill>
            <a:round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0" name="CustomShape 12"/>
          <p:cNvSpPr/>
          <p:nvPr/>
        </p:nvSpPr>
        <p:spPr>
          <a:xfrm>
            <a:off x="683640" y="2205000"/>
            <a:ext cx="359280" cy="28728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 w="19080">
            <a:solidFill>
              <a:schemeClr val="accent1"/>
            </a:solidFill>
            <a:round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1" name="CustomShape 13"/>
          <p:cNvSpPr/>
          <p:nvPr/>
        </p:nvSpPr>
        <p:spPr>
          <a:xfrm>
            <a:off x="2915640" y="3213000"/>
            <a:ext cx="359280" cy="28728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 w="19080">
            <a:solidFill>
              <a:schemeClr val="accent1"/>
            </a:solidFill>
            <a:round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2" name="CustomShape 14"/>
          <p:cNvSpPr/>
          <p:nvPr/>
        </p:nvSpPr>
        <p:spPr>
          <a:xfrm>
            <a:off x="2988000" y="4365000"/>
            <a:ext cx="359280" cy="28728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 w="19080">
            <a:solidFill>
              <a:schemeClr val="accent1"/>
            </a:solidFill>
            <a:round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3" name="CustomShape 15"/>
          <p:cNvSpPr/>
          <p:nvPr/>
        </p:nvSpPr>
        <p:spPr>
          <a:xfrm>
            <a:off x="2988000" y="5589360"/>
            <a:ext cx="359280" cy="28728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 w="19080">
            <a:solidFill>
              <a:schemeClr val="accent1"/>
            </a:solidFill>
            <a:round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4" name="CustomShape 16"/>
          <p:cNvSpPr/>
          <p:nvPr/>
        </p:nvSpPr>
        <p:spPr>
          <a:xfrm>
            <a:off x="683640" y="3213000"/>
            <a:ext cx="359280" cy="28728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 w="19080">
            <a:solidFill>
              <a:schemeClr val="accent1"/>
            </a:solidFill>
            <a:round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5" name="CustomShape 17"/>
          <p:cNvSpPr/>
          <p:nvPr/>
        </p:nvSpPr>
        <p:spPr>
          <a:xfrm>
            <a:off x="683640" y="4365000"/>
            <a:ext cx="359280" cy="28728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 w="19080">
            <a:solidFill>
              <a:schemeClr val="accent1"/>
            </a:solidFill>
            <a:round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6" name="CustomShape 18"/>
          <p:cNvSpPr/>
          <p:nvPr/>
        </p:nvSpPr>
        <p:spPr>
          <a:xfrm>
            <a:off x="611640" y="5589360"/>
            <a:ext cx="359280" cy="28728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 w="19080">
            <a:solidFill>
              <a:schemeClr val="accent1"/>
            </a:solidFill>
            <a:round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7BE59D17-B3A0-4592-AA6C-A76975917849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7</a:t>
            </a:fld>
            <a:endParaRPr lang="ru-RU" sz="1200" b="0" strike="noStrike" spc="-1">
              <a:latin typeface="Arial"/>
            </a:endParaRPr>
          </a:p>
        </p:txBody>
      </p:sp>
      <p:sp>
        <p:nvSpPr>
          <p:cNvPr id="308" name="CustomShape 2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CC0000"/>
                </a:solidFill>
                <a:latin typeface="Times New Roman"/>
              </a:rPr>
              <a:t>В атмосферном воздухе всегда находится определённое количество водяных паров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309" name="Picture 4" descr="6856_001"/>
          <p:cNvPicPr/>
          <p:nvPr/>
        </p:nvPicPr>
        <p:blipFill>
          <a:blip r:embed="rId3"/>
          <a:stretch/>
        </p:blipFill>
        <p:spPr>
          <a:xfrm>
            <a:off x="457200" y="1523880"/>
            <a:ext cx="8228880" cy="4701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1"/>
          <p:cNvSpPr/>
          <p:nvPr/>
        </p:nvSpPr>
        <p:spPr>
          <a:xfrm>
            <a:off x="251520" y="5589360"/>
            <a:ext cx="8568952" cy="10142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i="1" strike="noStrike" spc="-1" dirty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Водяной пар в воздухе, несмотря  на огромные </a:t>
            </a:r>
            <a:r>
              <a:rPr lang="ru-RU" sz="2000" b="1" i="1" strike="noStrike" spc="-1" dirty="0" smtClean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поверхности океанов</a:t>
            </a:r>
            <a:r>
              <a:rPr lang="ru-RU" sz="2000" b="1" i="1" strike="noStrike" spc="-1" dirty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, морей, рек и озёр, не является насыщенным: атмосфера – «открытый сосуд».</a:t>
            </a:r>
            <a:endParaRPr lang="ru-RU" sz="2000" b="0" strike="noStrike" spc="-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1" name="Picture 2"/>
          <p:cNvPicPr/>
          <p:nvPr/>
        </p:nvPicPr>
        <p:blipFill>
          <a:blip r:embed="rId3"/>
          <a:stretch/>
        </p:blipFill>
        <p:spPr>
          <a:xfrm>
            <a:off x="1043640" y="548640"/>
            <a:ext cx="7200000" cy="4799880"/>
          </a:xfrm>
          <a:prstGeom prst="rect">
            <a:avLst/>
          </a:prstGeom>
          <a:ln w="9360">
            <a:noFill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icture 2"/>
          <p:cNvPicPr/>
          <p:nvPr/>
        </p:nvPicPr>
        <p:blipFill>
          <a:blip r:embed="rId3"/>
          <a:stretch/>
        </p:blipFill>
        <p:spPr>
          <a:xfrm>
            <a:off x="1115640" y="188640"/>
            <a:ext cx="7229880" cy="4940280"/>
          </a:xfrm>
          <a:prstGeom prst="rect">
            <a:avLst/>
          </a:prstGeom>
          <a:ln w="9360">
            <a:noFill/>
          </a:ln>
          <a:effectLst>
            <a:outerShdw blurRad="149987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13" name="CustomShape 1"/>
          <p:cNvSpPr/>
          <p:nvPr/>
        </p:nvSpPr>
        <p:spPr>
          <a:xfrm>
            <a:off x="230085" y="5373216"/>
            <a:ext cx="8712968" cy="1280160"/>
          </a:xfrm>
          <a:prstGeom prst="rect">
            <a:avLst/>
          </a:prstGeom>
          <a:solidFill>
            <a:srgbClr val="FDEADA">
              <a:alpha val="60000"/>
            </a:srgbClr>
          </a:solidFill>
          <a:ln w="9360">
            <a:noFill/>
          </a:ln>
          <a:effectLst>
            <a:outerShdw dist="250081" dir="8461089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i="1" strike="noStrike" spc="-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Перемещение воздушных масс приводит к тому, что в одних </a:t>
            </a:r>
            <a:r>
              <a:rPr lang="ru-RU" sz="2000" b="1" i="1" strike="noStrike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местах </a:t>
            </a:r>
            <a:r>
              <a:rPr lang="ru-RU" sz="2000" b="1" i="1" strike="noStrike" spc="-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нашей планеты  на данный момент испарение воды </a:t>
            </a:r>
            <a:r>
              <a:rPr lang="ru-RU" sz="2000" b="1" i="1" strike="noStrike" spc="-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преобладает </a:t>
            </a:r>
            <a:r>
              <a:rPr lang="ru-RU" sz="2000" b="1" i="1" strike="noStrike" spc="-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над конденсацией, а в других, наоборот,  преобладает конденсация.</a:t>
            </a:r>
            <a:endParaRPr lang="ru-RU" sz="2000" b="0" strike="noStrike" spc="-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</TotalTime>
  <Words>747</Words>
  <Application>Microsoft Office PowerPoint</Application>
  <PresentationFormat>Экран (4:3)</PresentationFormat>
  <Paragraphs>146</Paragraphs>
  <Slides>27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График зависимости давления насыщенного пара от температуры.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User</dc:creator>
  <dc:description/>
  <cp:lastModifiedBy>днс</cp:lastModifiedBy>
  <cp:revision>51</cp:revision>
  <dcterms:created xsi:type="dcterms:W3CDTF">2011-03-07T08:23:12Z</dcterms:created>
  <dcterms:modified xsi:type="dcterms:W3CDTF">2022-02-11T04:32:44Z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36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38</vt:i4>
  </property>
</Properties>
</file>