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5" r:id="rId5"/>
    <p:sldId id="260" r:id="rId6"/>
    <p:sldId id="261" r:id="rId7"/>
    <p:sldId id="259" r:id="rId8"/>
    <p:sldId id="266" r:id="rId9"/>
    <p:sldId id="262" r:id="rId10"/>
    <p:sldId id="268" r:id="rId11"/>
    <p:sldId id="267" r:id="rId12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17C4C-BB83-41E7-BDD7-627348FBF1D5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0911-65B4-48A9-BECE-9B4CC093C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75D55-6882-4979-8373-BCF1CC21A2B2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F7744-6835-462C-AE13-D9862A761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211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371EA4-B503-46C7-9DF9-241C98497C2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7685064-3934-4A25-9CC9-0915B8E6A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JJZ610dRVfI&amp;feature=relat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642918"/>
            <a:ext cx="68580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	Магнитное </a:t>
            </a:r>
            <a:r>
              <a:rPr lang="ru-RU" dirty="0" smtClean="0"/>
              <a:t>поле. Напряженность магнитного поля.</a:t>
            </a:r>
            <a:br>
              <a:rPr lang="ru-RU" dirty="0" smtClean="0"/>
            </a:br>
            <a:r>
              <a:rPr lang="ru-RU" dirty="0" smtClean="0"/>
              <a:t>	Сила </a:t>
            </a:r>
            <a:r>
              <a:rPr lang="ru-RU" dirty="0" smtClean="0"/>
              <a:t>Ампера. Применение силы Ампера</a:t>
            </a:r>
            <a:br>
              <a:rPr lang="ru-RU" dirty="0" smtClean="0"/>
            </a:b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12 Группа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13849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Прямой проводник </a:t>
            </a:r>
            <a:r>
              <a:rPr lang="en-US" b="1" i="1" dirty="0" err="1" smtClean="0"/>
              <a:t>ab</a:t>
            </a:r>
            <a:r>
              <a:rPr lang="ru-RU" dirty="0" smtClean="0"/>
              <a:t> длиной </a:t>
            </a:r>
            <a:r>
              <a:rPr lang="en-US" b="1" i="1" dirty="0" smtClean="0"/>
              <a:t>l</a:t>
            </a:r>
            <a:r>
              <a:rPr lang="ru-RU" b="1" i="1" dirty="0" smtClean="0"/>
              <a:t> = 0,5 м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	массой </a:t>
            </a:r>
            <a:r>
              <a:rPr lang="en-US" b="1" i="1" dirty="0" smtClean="0"/>
              <a:t>m = 0</a:t>
            </a:r>
            <a:r>
              <a:rPr lang="ru-RU" b="1" i="1" dirty="0" smtClean="0"/>
              <a:t>,</a:t>
            </a:r>
            <a:r>
              <a:rPr lang="en-US" b="1" i="1" dirty="0" smtClean="0"/>
              <a:t>5</a:t>
            </a:r>
            <a:r>
              <a:rPr lang="ru-RU" b="1" i="1" dirty="0" smtClean="0"/>
              <a:t> г </a:t>
            </a:r>
            <a:r>
              <a:rPr lang="ru-RU" dirty="0" smtClean="0"/>
              <a:t>подвешен горизонтально на двух невесомых нитях </a:t>
            </a:r>
            <a:r>
              <a:rPr lang="en-US" b="1" i="1" dirty="0" err="1" smtClean="0"/>
              <a:t>oa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ru-RU" b="1" i="1" dirty="0" smtClean="0"/>
              <a:t>о</a:t>
            </a:r>
            <a:r>
              <a:rPr lang="en-US" b="1" i="1" dirty="0" smtClean="0"/>
              <a:t>b</a:t>
            </a:r>
            <a:r>
              <a:rPr lang="ru-RU" dirty="0" smtClean="0"/>
              <a:t> в однородном магнитном поле. </a:t>
            </a:r>
            <a:r>
              <a:rPr lang="ru-RU" b="1" i="1" dirty="0" smtClean="0"/>
              <a:t>В= 24,5 мТл </a:t>
            </a:r>
            <a:r>
              <a:rPr lang="ru-RU" dirty="0" smtClean="0"/>
              <a:t>и перпендикулярно к проводнику. Какой ток надо пропустить через проводник, чтобы одна из нитей разорвалась, если нить разрывается при нагрузке, равной силе, превышающей </a:t>
            </a:r>
            <a:r>
              <a:rPr lang="en-US" b="1" i="1" dirty="0" err="1" smtClean="0"/>
              <a:t>Fmax</a:t>
            </a:r>
            <a:r>
              <a:rPr lang="en-US" b="1" i="1" dirty="0" smtClean="0"/>
              <a:t> – 39</a:t>
            </a:r>
            <a:r>
              <a:rPr lang="ru-RU" b="1" i="1" dirty="0" smtClean="0"/>
              <a:t>,</a:t>
            </a:r>
            <a:r>
              <a:rPr lang="en-US" b="1" i="1" dirty="0" smtClean="0"/>
              <a:t>2 </a:t>
            </a:r>
            <a:r>
              <a:rPr lang="ru-RU" b="1" i="1" dirty="0" smtClean="0"/>
              <a:t>мН</a:t>
            </a:r>
            <a:r>
              <a:rPr lang="ru-RU" dirty="0" smtClean="0"/>
              <a:t>.</a:t>
            </a:r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3071802" y="4214818"/>
            <a:ext cx="2786082" cy="1714512"/>
            <a:chOff x="3071802" y="4000504"/>
            <a:chExt cx="2786082" cy="171451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071802" y="4286256"/>
              <a:ext cx="271464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4679951" y="4893479"/>
              <a:ext cx="121444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2894001" y="4892685"/>
              <a:ext cx="121444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3071802" y="5500702"/>
              <a:ext cx="2714644" cy="2143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143372" y="4572008"/>
              <a:ext cx="571504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3438" y="435769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357686" y="478632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3286116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3571868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3857620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4143372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4500562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4786314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5143504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5500694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3071802" y="4000504"/>
              <a:ext cx="357190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Написать конспект, выучить </a:t>
            </a:r>
            <a:r>
              <a:rPr lang="ru-RU" dirty="0" smtClean="0"/>
              <a:t>понятия, выучить правило левой </a:t>
            </a:r>
            <a:r>
              <a:rPr lang="ru-RU" dirty="0" smtClean="0"/>
              <a:t>руки, решить задачи на карточках 11.6 </a:t>
            </a:r>
            <a:r>
              <a:rPr lang="ru-RU" smtClean="0"/>
              <a:t>Сила Ампера № 1-5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Магнитное поле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Магнитное поле </a:t>
            </a:r>
            <a:r>
              <a:rPr lang="ru-RU" dirty="0" smtClean="0"/>
              <a:t>– это особая форма материи, которая существует реально, независимо от нас и наших знаний о нем.</a:t>
            </a:r>
          </a:p>
          <a:p>
            <a:pPr>
              <a:buNone/>
            </a:pPr>
            <a:r>
              <a:rPr lang="ru-RU" b="1" dirty="0" smtClean="0"/>
              <a:t>Основные свойства магнитного поля:</a:t>
            </a:r>
          </a:p>
          <a:p>
            <a:r>
              <a:rPr lang="ru-RU" dirty="0" smtClean="0"/>
              <a:t>порождается электрическим током (движущимися зарядами);</a:t>
            </a:r>
          </a:p>
          <a:p>
            <a:r>
              <a:rPr lang="ru-RU" dirty="0" smtClean="0"/>
              <a:t>обнаруживается по действию на ток;</a:t>
            </a:r>
          </a:p>
          <a:p>
            <a:r>
              <a:rPr lang="ru-RU" dirty="0" smtClean="0"/>
              <a:t>действует только на подвижные заряды с определенной силой.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магнитного поля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Вектор магнитной индукции </a:t>
            </a:r>
            <a:r>
              <a:rPr lang="ru-RU" dirty="0" smtClean="0"/>
              <a:t>– это силовая характеристика магнитного поля.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Направление вектора магнитной индукции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928794" y="2214554"/>
          <a:ext cx="4674423" cy="958856"/>
        </p:xfrm>
        <a:graphic>
          <a:graphicData uri="http://schemas.openxmlformats.org/presentationml/2006/ole">
            <p:oleObj spid="_x0000_s1029" name="Формула" r:id="rId3" imgW="990170" imgH="203112" progId="Equation.3">
              <p:embed/>
            </p:oleObj>
          </a:graphicData>
        </a:graphic>
      </p:graphicFrame>
      <p:grpSp>
        <p:nvGrpSpPr>
          <p:cNvPr id="29" name="Группа 28"/>
          <p:cNvGrpSpPr/>
          <p:nvPr/>
        </p:nvGrpSpPr>
        <p:grpSpPr>
          <a:xfrm>
            <a:off x="857224" y="3429000"/>
            <a:ext cx="2714644" cy="2214578"/>
            <a:chOff x="857224" y="3429000"/>
            <a:chExt cx="2714644" cy="2214578"/>
          </a:xfrm>
        </p:grpSpPr>
        <p:sp>
          <p:nvSpPr>
            <p:cNvPr id="6" name="Овал 5"/>
            <p:cNvSpPr/>
            <p:nvPr/>
          </p:nvSpPr>
          <p:spPr>
            <a:xfrm>
              <a:off x="2071670" y="4357694"/>
              <a:ext cx="571504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1357290" y="3714752"/>
              <a:ext cx="1928826" cy="192882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6" idx="1"/>
              <a:endCxn id="6" idx="5"/>
            </p:cNvCxnSpPr>
            <p:nvPr/>
          </p:nvCxnSpPr>
          <p:spPr>
            <a:xfrm rot="16200000" flipH="1">
              <a:off x="2155365" y="4441389"/>
              <a:ext cx="404114" cy="4041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6" idx="7"/>
              <a:endCxn id="6" idx="3"/>
            </p:cNvCxnSpPr>
            <p:nvPr/>
          </p:nvCxnSpPr>
          <p:spPr>
            <a:xfrm rot="16200000" flipH="1" flipV="1">
              <a:off x="2155365" y="4441389"/>
              <a:ext cx="404114" cy="4041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7" idx="0"/>
            </p:cNvCxnSpPr>
            <p:nvPr/>
          </p:nvCxnSpPr>
          <p:spPr>
            <a:xfrm rot="16200000" flipH="1">
              <a:off x="2839629" y="3196826"/>
              <a:ext cx="71438" cy="110729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7" idx="3"/>
            </p:cNvCxnSpPr>
            <p:nvPr/>
          </p:nvCxnSpPr>
          <p:spPr>
            <a:xfrm rot="5400000" flipH="1">
              <a:off x="996818" y="4718166"/>
              <a:ext cx="717662" cy="5682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071802" y="3429000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7224" y="4631304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072066" y="3429000"/>
            <a:ext cx="2143140" cy="2798224"/>
            <a:chOff x="5072066" y="3429000"/>
            <a:chExt cx="2143140" cy="2798224"/>
          </a:xfrm>
        </p:grpSpPr>
        <p:sp>
          <p:nvSpPr>
            <p:cNvPr id="31" name="Овал 30"/>
            <p:cNvSpPr/>
            <p:nvPr/>
          </p:nvSpPr>
          <p:spPr>
            <a:xfrm>
              <a:off x="6000760" y="4429132"/>
              <a:ext cx="571504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5286380" y="3786190"/>
              <a:ext cx="1928826" cy="192882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5" name="Прямая со стрелкой 34"/>
            <p:cNvCxnSpPr>
              <a:stCxn id="32" idx="0"/>
            </p:cNvCxnSpPr>
            <p:nvPr/>
          </p:nvCxnSpPr>
          <p:spPr>
            <a:xfrm rot="16200000" flipH="1" flipV="1">
              <a:off x="5732868" y="3339704"/>
              <a:ext cx="71440" cy="9644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rot="16200000" flipH="1">
              <a:off x="5536413" y="5322107"/>
              <a:ext cx="639660" cy="7176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072066" y="3429000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500694" y="5857892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6215074" y="464344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Модуль вектора магнитной индукции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где 	В - магнитная индукция,</a:t>
            </a:r>
          </a:p>
          <a:p>
            <a:pPr>
              <a:buNone/>
            </a:pPr>
            <a:r>
              <a:rPr lang="ru-RU" dirty="0" smtClean="0"/>
              <a:t>		</a:t>
            </a:r>
            <a:r>
              <a:rPr lang="en-US" dirty="0" smtClean="0"/>
              <a:t>F</a:t>
            </a:r>
            <a:r>
              <a:rPr lang="ru-RU" dirty="0" smtClean="0"/>
              <a:t> – сила,</a:t>
            </a:r>
          </a:p>
          <a:p>
            <a:pPr>
              <a:buNone/>
            </a:pPr>
            <a:r>
              <a:rPr lang="ru-RU" dirty="0" smtClean="0"/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– сила тока,</a:t>
            </a:r>
          </a:p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ym typeface="Symbol"/>
              </a:rPr>
              <a:t></a:t>
            </a:r>
            <a:r>
              <a:rPr lang="en-US" dirty="0" smtClean="0">
                <a:sym typeface="Symbol"/>
              </a:rPr>
              <a:t>l – </a:t>
            </a:r>
            <a:r>
              <a:rPr lang="ru-RU" dirty="0" smtClean="0">
                <a:sym typeface="Symbol"/>
              </a:rPr>
              <a:t>длина проводника.</a:t>
            </a:r>
            <a:r>
              <a:rPr lang="ru-RU" dirty="0" smtClean="0"/>
              <a:t>		</a:t>
            </a:r>
            <a:endParaRPr lang="ru-RU" dirty="0"/>
          </a:p>
        </p:txBody>
      </p:sp>
      <p:graphicFrame>
        <p:nvGraphicFramePr>
          <p:cNvPr id="6147" name="Содержимое 3"/>
          <p:cNvGraphicFramePr>
            <a:graphicFrameLocks noChangeAspect="1"/>
          </p:cNvGraphicFramePr>
          <p:nvPr/>
        </p:nvGraphicFramePr>
        <p:xfrm>
          <a:off x="2714612" y="1285860"/>
          <a:ext cx="2195512" cy="1620838"/>
        </p:xfrm>
        <a:graphic>
          <a:graphicData uri="http://schemas.openxmlformats.org/presentationml/2006/ole">
            <p:oleObj spid="_x0000_s6150" name="Формула" r:id="rId3" imgW="533169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Ампера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Закон Ампера определяет силу, действующую на </a:t>
            </a:r>
            <a:r>
              <a:rPr lang="ru-RU" dirty="0" smtClean="0">
                <a:hlinkClick r:id="rId2"/>
              </a:rPr>
              <a:t>проводник с током в магнитном поле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Направление силы Ампера определяется по правилу левой руки (линии магнитного поля входят в ладонь, вытянутые пальцы по направлению тока, большой палец левой руки покажет направление силы Ампера.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714752"/>
            <a:ext cx="2214578" cy="239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Определите направление силы, действующей на проводник с током со стороны магнитного поля</a:t>
            </a: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642910" y="1428736"/>
            <a:ext cx="2857520" cy="1500198"/>
            <a:chOff x="642910" y="1428736"/>
            <a:chExt cx="2857520" cy="1500198"/>
          </a:xfrm>
        </p:grpSpPr>
        <p:sp>
          <p:nvSpPr>
            <p:cNvPr id="5" name="Овал 4"/>
            <p:cNvSpPr/>
            <p:nvPr/>
          </p:nvSpPr>
          <p:spPr>
            <a:xfrm>
              <a:off x="714348" y="192880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357290" y="192880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2000232" y="192880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2643174" y="192880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714348" y="264318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357290" y="264318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000232" y="264318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643174" y="2643182"/>
              <a:ext cx="285752" cy="2857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57422" y="142873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642910" y="2428868"/>
              <a:ext cx="242889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071802" y="214311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</a:t>
              </a:r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786314" y="1357298"/>
            <a:ext cx="2714644" cy="2000264"/>
            <a:chOff x="4500562" y="1785926"/>
            <a:chExt cx="1714512" cy="1214446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4500562" y="1928802"/>
              <a:ext cx="428628" cy="107157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786446" y="1928802"/>
              <a:ext cx="428628" cy="107157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143504" y="2214554"/>
              <a:ext cx="428628" cy="42862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5" idx="1"/>
              <a:endCxn id="25" idx="5"/>
            </p:cNvCxnSpPr>
            <p:nvPr/>
          </p:nvCxnSpPr>
          <p:spPr>
            <a:xfrm rot="16200000" flipH="1">
              <a:off x="5206275" y="2277325"/>
              <a:ext cx="303086" cy="303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25" idx="7"/>
              <a:endCxn id="25" idx="3"/>
            </p:cNvCxnSpPr>
            <p:nvPr/>
          </p:nvCxnSpPr>
          <p:spPr>
            <a:xfrm rot="16200000" flipH="1" flipV="1">
              <a:off x="5206275" y="2277325"/>
              <a:ext cx="303086" cy="303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357818" y="178592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571472" y="4071942"/>
            <a:ext cx="2214578" cy="1428760"/>
            <a:chOff x="214282" y="3714752"/>
            <a:chExt cx="2214578" cy="142876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1000100" y="3714752"/>
              <a:ext cx="1285884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000100" y="4786322"/>
              <a:ext cx="1285884" cy="35719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rot="10800000">
              <a:off x="428596" y="4429132"/>
              <a:ext cx="200026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14282" y="400050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5429256" y="4000504"/>
            <a:ext cx="2143140" cy="1929620"/>
            <a:chOff x="4857752" y="3714752"/>
            <a:chExt cx="2143140" cy="1929620"/>
          </a:xfrm>
        </p:grpSpPr>
        <p:sp>
          <p:nvSpPr>
            <p:cNvPr id="40" name="TextBox 39"/>
            <p:cNvSpPr txBox="1"/>
            <p:nvPr/>
          </p:nvSpPr>
          <p:spPr>
            <a:xfrm>
              <a:off x="4857752" y="400050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57818" y="400050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72198" y="400050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572264" y="400050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857752" y="428625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57818" y="428625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072198" y="428625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572264" y="428625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57752" y="45720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57818" y="45720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072198" y="45720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72264" y="45720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857752" y="485776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357818" y="485776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072198" y="485776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572264" y="485776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857752" y="5143512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357818" y="5143512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072198" y="5143512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572264" y="5143512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</a:t>
              </a:r>
            </a:p>
          </p:txBody>
        </p:sp>
        <p:cxnSp>
          <p:nvCxnSpPr>
            <p:cNvPr id="61" name="Прямая со стрелкой 60"/>
            <p:cNvCxnSpPr/>
            <p:nvPr/>
          </p:nvCxnSpPr>
          <p:spPr>
            <a:xfrm rot="5400000" flipH="1" flipV="1">
              <a:off x="4964909" y="4750603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6000760" y="371475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Определите направление силы тока в проводнике, находящемся в магнитном поле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2143108" y="1857364"/>
            <a:ext cx="4000528" cy="2286017"/>
            <a:chOff x="1500166" y="1928801"/>
            <a:chExt cx="4000528" cy="228601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500166" y="3000372"/>
              <a:ext cx="1285884" cy="1214446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14810" y="3000372"/>
              <a:ext cx="1285884" cy="121444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214678" y="3286124"/>
              <a:ext cx="571504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 стрелкой 8"/>
            <p:cNvCxnSpPr>
              <a:stCxn id="7" idx="0"/>
            </p:cNvCxnSpPr>
            <p:nvPr/>
          </p:nvCxnSpPr>
          <p:spPr>
            <a:xfrm rot="5400000" flipH="1" flipV="1">
              <a:off x="3071802" y="2857496"/>
              <a:ext cx="8572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1" name="Объект 10"/>
            <p:cNvGraphicFramePr>
              <a:graphicFrameLocks noChangeAspect="1"/>
            </p:cNvGraphicFramePr>
            <p:nvPr/>
          </p:nvGraphicFramePr>
          <p:xfrm>
            <a:off x="3571868" y="1928801"/>
            <a:ext cx="500066" cy="687591"/>
          </p:xfrm>
          <a:graphic>
            <a:graphicData uri="http://schemas.openxmlformats.org/presentationml/2006/ole">
              <p:oleObj spid="_x0000_s3077" name="Формула" r:id="rId3" imgW="203112" imgH="279279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Ампера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dirty="0" smtClean="0"/>
              <a:t>Сила Ампера равна произведению модуля силы тока, вектора магнитной индукции, длины отрезка проводника и синуса угла между направлениями векторов магнитной индукции и тока.</a:t>
            </a:r>
            <a:endParaRPr lang="ru-RU" dirty="0"/>
          </a:p>
        </p:txBody>
      </p:sp>
      <p:graphicFrame>
        <p:nvGraphicFramePr>
          <p:cNvPr id="8194" name="Содержимое 3"/>
          <p:cNvGraphicFramePr>
            <a:graphicFrameLocks noChangeAspect="1"/>
          </p:cNvGraphicFramePr>
          <p:nvPr/>
        </p:nvGraphicFramePr>
        <p:xfrm>
          <a:off x="1643042" y="1285860"/>
          <a:ext cx="5334000" cy="1350963"/>
        </p:xfrm>
        <a:graphic>
          <a:graphicData uri="http://schemas.openxmlformats.org/presentationml/2006/ole">
            <p:oleObj spid="_x0000_s8197" name="Формула" r:id="rId3" imgW="952087" imgH="24119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Использование силы Ампера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Электродвигатели</a:t>
            </a:r>
          </a:p>
          <a:p>
            <a:r>
              <a:rPr lang="ru-RU" dirty="0" smtClean="0"/>
              <a:t>Электроизмерительные приборы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14620"/>
            <a:ext cx="4191374" cy="302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5232" y="2571745"/>
            <a:ext cx="3987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258</TotalTime>
  <Words>231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Начальная</vt:lpstr>
      <vt:lpstr>Формула</vt:lpstr>
      <vt:lpstr> Магнитное поле. Напряженность магнитного поля.  Сила Ампера. Применение силы Ампера .</vt:lpstr>
      <vt:lpstr>Магнитное поле</vt:lpstr>
      <vt:lpstr>Характеристика магнитного поля</vt:lpstr>
      <vt:lpstr>Модуль вектора магнитной индукции</vt:lpstr>
      <vt:lpstr>Закон Ампера</vt:lpstr>
      <vt:lpstr>Определите направление силы, действующей на проводник с током со стороны магнитного поля</vt:lpstr>
      <vt:lpstr>Определите направление силы тока в проводнике, находящемся в магнитном поле</vt:lpstr>
      <vt:lpstr>Закон Ампера</vt:lpstr>
      <vt:lpstr>Использование силы Ампера</vt:lpstr>
      <vt:lpstr>Задача</vt:lpstr>
      <vt:lpstr>Домашнее задание</vt:lpstr>
    </vt:vector>
  </TitlesOfParts>
  <Company>Милый 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Магнитное поле. Сила Ампера.</dc:title>
  <dc:creator>Виталена</dc:creator>
  <cp:lastModifiedBy>Admin</cp:lastModifiedBy>
  <cp:revision>20</cp:revision>
  <dcterms:created xsi:type="dcterms:W3CDTF">2011-09-07T12:57:14Z</dcterms:created>
  <dcterms:modified xsi:type="dcterms:W3CDTF">2025-04-07T02:34:14Z</dcterms:modified>
</cp:coreProperties>
</file>