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7" r:id="rId2"/>
    <p:sldId id="287" r:id="rId3"/>
    <p:sldId id="288" r:id="rId4"/>
    <p:sldId id="289" r:id="rId5"/>
    <p:sldId id="290" r:id="rId6"/>
    <p:sldId id="292" r:id="rId7"/>
    <p:sldId id="291" r:id="rId8"/>
    <p:sldId id="294" r:id="rId9"/>
    <p:sldId id="295" r:id="rId10"/>
    <p:sldId id="296" r:id="rId11"/>
    <p:sldId id="298" r:id="rId12"/>
    <p:sldId id="299" r:id="rId13"/>
    <p:sldId id="297" r:id="rId14"/>
    <p:sldId id="300" r:id="rId15"/>
    <p:sldId id="301" r:id="rId16"/>
    <p:sldId id="302" r:id="rId17"/>
    <p:sldId id="303" r:id="rId18"/>
    <p:sldId id="304" r:id="rId19"/>
    <p:sldId id="305" r:id="rId20"/>
    <p:sldId id="306" r:id="rId21"/>
    <p:sldId id="307" r:id="rId22"/>
    <p:sldId id="308" r:id="rId23"/>
    <p:sldId id="309" r:id="rId24"/>
    <p:sldId id="310" r:id="rId25"/>
    <p:sldId id="311" r:id="rId26"/>
    <p:sldId id="312" r:id="rId27"/>
    <p:sldId id="313" r:id="rId28"/>
    <p:sldId id="314" r:id="rId29"/>
    <p:sldId id="315" r:id="rId30"/>
    <p:sldId id="316" r:id="rId31"/>
  </p:sldIdLst>
  <p:sldSz cx="9144000" cy="6858000" type="screen4x3"/>
  <p:notesSz cx="6858000" cy="99456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a:defRPr sz="1200"/>
            </a:lvl1pPr>
          </a:lstStyle>
          <a:p>
            <a:fld id="{141CA9B7-034D-4063-867C-247F656EAFCC}" type="datetimeFigureOut">
              <a:rPr lang="ru-RU" smtClean="0"/>
              <a:pPr/>
              <a:t>07.04.2025</a:t>
            </a:fld>
            <a:endParaRPr lang="ru-RU"/>
          </a:p>
        </p:txBody>
      </p:sp>
      <p:sp>
        <p:nvSpPr>
          <p:cNvPr id="4" name="Нижний колонтитул 3"/>
          <p:cNvSpPr>
            <a:spLocks noGrp="1"/>
          </p:cNvSpPr>
          <p:nvPr>
            <p:ph type="ftr" sz="quarter" idx="2"/>
          </p:nvPr>
        </p:nvSpPr>
        <p:spPr>
          <a:xfrm>
            <a:off x="0" y="9447213"/>
            <a:ext cx="2971800" cy="4968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9447213"/>
            <a:ext cx="2971800" cy="496887"/>
          </a:xfrm>
          <a:prstGeom prst="rect">
            <a:avLst/>
          </a:prstGeom>
        </p:spPr>
        <p:txBody>
          <a:bodyPr vert="horz" lIns="91440" tIns="45720" rIns="91440" bIns="45720" rtlCol="0" anchor="b"/>
          <a:lstStyle>
            <a:lvl1pPr algn="r">
              <a:defRPr sz="1200"/>
            </a:lvl1pPr>
          </a:lstStyle>
          <a:p>
            <a:fld id="{57BB5220-F1E7-4246-A07D-6C376729C63C}"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2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972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01E48E86-18E5-49E4-A958-99CDF912AC5B}" type="datetimeFigureOut">
              <a:rPr lang="ru-RU"/>
              <a:pPr>
                <a:defRPr/>
              </a:pPr>
              <a:t>07.04.2025</a:t>
            </a:fld>
            <a:endParaRPr lang="ru-RU"/>
          </a:p>
        </p:txBody>
      </p:sp>
      <p:sp>
        <p:nvSpPr>
          <p:cNvPr id="4" name="Образ слайда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724202"/>
            <a:ext cx="5486400" cy="447556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446678"/>
            <a:ext cx="2971800" cy="4972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9446678"/>
            <a:ext cx="2971800" cy="4972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79AE72A2-3885-41CB-804B-06342D89A9CF}"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92198EB-3B55-4E81-B381-38AFCDFF06A7}" type="slidenum">
              <a:rPr lang="ru-RU"/>
              <a:pPr fontAlgn="base">
                <a:spcBef>
                  <a:spcPct val="0"/>
                </a:spcBef>
                <a:spcAft>
                  <a:spcPct val="0"/>
                </a:spcAft>
              </a:pPr>
              <a:t>6</a:t>
            </a:fld>
            <a:endParaRPr lang="ru-RU"/>
          </a:p>
        </p:txBody>
      </p:sp>
      <p:sp>
        <p:nvSpPr>
          <p:cNvPr id="225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5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057E905-E87F-4C98-8012-CB7BD9777381}" type="slidenum">
              <a:rPr lang="ru-RU"/>
              <a:pPr fontAlgn="base">
                <a:spcBef>
                  <a:spcPct val="0"/>
                </a:spcBef>
                <a:spcAft>
                  <a:spcPct val="0"/>
                </a:spcAft>
              </a:pPr>
              <a:t>13</a:t>
            </a:fld>
            <a:endParaRPr lang="ru-RU"/>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0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C4C7D02-EB8E-4738-A22B-28672D201BF1}" type="datetimeFigureOut">
              <a:rPr lang="ru-RU"/>
              <a:pPr>
                <a:defRPr/>
              </a:pPr>
              <a:t>07.04.2025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9695CDC-2277-469A-BEC3-A3BAC034213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FDA9F13-0996-4BE9-8F1E-B5C232472E75}" type="datetimeFigureOut">
              <a:rPr lang="ru-RU"/>
              <a:pPr>
                <a:defRPr/>
              </a:pPr>
              <a:t>07.04.2025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4027101-6597-4C0F-887D-8677F05E6E3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35E35F6-18CC-434B-96C7-52EE84CAA071}" type="datetimeFigureOut">
              <a:rPr lang="ru-RU"/>
              <a:pPr>
                <a:defRPr/>
              </a:pPr>
              <a:t>07.04.2025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7A7DEF8-6A58-42B0-89B2-760CB3BB4AE4}"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8229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57200" y="3941763"/>
            <a:ext cx="8229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8400"/>
            <a:ext cx="2133600" cy="457200"/>
          </a:xfrm>
        </p:spPr>
        <p:txBody>
          <a:bodyPr/>
          <a:lstStyle>
            <a:lvl1pPr>
              <a:defRPr/>
            </a:lvl1pPr>
          </a:lstStyle>
          <a:p>
            <a:pPr>
              <a:defRPr/>
            </a:pPr>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6553200" y="6248400"/>
            <a:ext cx="2133600" cy="457200"/>
          </a:xfrm>
        </p:spPr>
        <p:txBody>
          <a:bodyPr/>
          <a:lstStyle>
            <a:lvl1pPr>
              <a:defRPr/>
            </a:lvl1pPr>
          </a:lstStyle>
          <a:p>
            <a:pPr>
              <a:defRPr/>
            </a:pPr>
            <a:fld id="{917EB389-6C38-48F2-A32E-C364462DE11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000B483-12BF-416B-A49B-604C68612A94}" type="datetimeFigureOut">
              <a:rPr lang="ru-RU"/>
              <a:pPr>
                <a:defRPr/>
              </a:pPr>
              <a:t>07.04.2025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8F28ADD-0A0F-413E-B09C-1345C5F2978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28384397-B8C8-43D6-8C11-566C2373FDF1}" type="datetimeFigureOut">
              <a:rPr lang="ru-RU"/>
              <a:pPr>
                <a:defRPr/>
              </a:pPr>
              <a:t>07.04.2025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7F99476-5AD6-42EE-8F9D-BAC5442592FE}"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2F114A4-F6FA-4D94-A604-EB298761522F}" type="datetimeFigureOut">
              <a:rPr lang="ru-RU"/>
              <a:pPr>
                <a:defRPr/>
              </a:pPr>
              <a:t>07.04.2025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CB74A02-A30B-4F2D-8F01-E083FFBEBD8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0F2345E-E5B9-4444-B230-E855E3C91F72}" type="datetimeFigureOut">
              <a:rPr lang="ru-RU"/>
              <a:pPr>
                <a:defRPr/>
              </a:pPr>
              <a:t>07.04.2025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59082075-3445-42E8-ADFA-1ACCD6F09E4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093F7945-BD23-4E80-BF81-64181F4EC72E}" type="datetimeFigureOut">
              <a:rPr lang="ru-RU"/>
              <a:pPr>
                <a:defRPr/>
              </a:pPr>
              <a:t>07.04.2025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6079CDFC-6ACA-42FD-B972-70DF0E58BC0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EC950398-4213-40BA-9599-AE48125A0F92}" type="datetimeFigureOut">
              <a:rPr lang="ru-RU"/>
              <a:pPr>
                <a:defRPr/>
              </a:pPr>
              <a:t>07.04.2025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989647C5-8332-478A-AD61-53D79999CC3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6F42D61-A056-4F77-83FB-BD42E5D6A5C7}" type="datetimeFigureOut">
              <a:rPr lang="ru-RU"/>
              <a:pPr>
                <a:defRPr/>
              </a:pPr>
              <a:t>07.04.2025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AD6F88F-11BE-4BAA-9F87-F405E0091F5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D150A4E-B3DD-4002-99C4-5216A8251115}" type="datetimeFigureOut">
              <a:rPr lang="ru-RU"/>
              <a:pPr>
                <a:defRPr/>
              </a:pPr>
              <a:t>07.04.2025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34C543D-BBC9-40F0-B0DD-35FEE2FED90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27B66CDD-1748-4786-9757-13B07AA0D953}" type="datetimeFigureOut">
              <a:rPr lang="ru-RU"/>
              <a:pPr>
                <a:defRPr/>
              </a:pPr>
              <a:t>07.04.2025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F6B2A73D-7414-4533-84A4-F95736690A9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61" r:id="rId1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charset="0"/>
        </a:defRPr>
      </a:lvl2pPr>
      <a:lvl3pPr algn="ctr" rtl="0" fontAlgn="base">
        <a:spcBef>
          <a:spcPct val="0"/>
        </a:spcBef>
        <a:spcAft>
          <a:spcPct val="0"/>
        </a:spcAft>
        <a:defRPr sz="4400">
          <a:solidFill>
            <a:schemeClr val="tx1"/>
          </a:solidFill>
          <a:latin typeface="Arial" charset="0"/>
        </a:defRPr>
      </a:lvl3pPr>
      <a:lvl4pPr algn="ctr" rtl="0" fontAlgn="base">
        <a:spcBef>
          <a:spcPct val="0"/>
        </a:spcBef>
        <a:spcAft>
          <a:spcPct val="0"/>
        </a:spcAft>
        <a:defRPr sz="4400">
          <a:solidFill>
            <a:schemeClr val="tx1"/>
          </a:solidFill>
          <a:latin typeface="Arial" charset="0"/>
        </a:defRPr>
      </a:lvl4pPr>
      <a:lvl5pPr algn="ctr" rtl="0" fontAlgn="base">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middleeast.org.ua/oboi/desert/desert_030.jpg" TargetMode="Externa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hyperlink" Target="http://pics2.pokazuha.ru/pic00/d/m/5856380bmd.jpg"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750" y="3786188"/>
            <a:ext cx="7407275" cy="1752600"/>
          </a:xfrm>
        </p:spPr>
        <p:txBody>
          <a:bodyPr rtlCol="0">
            <a:normAutofit/>
          </a:bodyPr>
          <a:lstStyle/>
          <a:p>
            <a:pPr algn="r" fontAlgn="auto">
              <a:spcAft>
                <a:spcPts val="0"/>
              </a:spcAft>
              <a:buFont typeface="Arial" pitchFamily="34" charset="0"/>
              <a:buNone/>
              <a:defRPr/>
            </a:pPr>
            <a:endParaRPr lang="ru-RU" dirty="0"/>
          </a:p>
        </p:txBody>
      </p:sp>
      <p:sp>
        <p:nvSpPr>
          <p:cNvPr id="2" name="Заголовок 1"/>
          <p:cNvSpPr>
            <a:spLocks noGrp="1"/>
          </p:cNvSpPr>
          <p:nvPr>
            <p:ph type="ctrTitle"/>
          </p:nvPr>
        </p:nvSpPr>
        <p:spPr>
          <a:xfrm>
            <a:off x="142875" y="357188"/>
            <a:ext cx="9001125" cy="2643187"/>
          </a:xfrm>
        </p:spPr>
        <p:txBody>
          <a:bodyPr rtlCol="0">
            <a:normAutofit/>
          </a:bodyPr>
          <a:lstStyle/>
          <a:p>
            <a:pPr fontAlgn="auto">
              <a:spcAft>
                <a:spcPts val="0"/>
              </a:spcAft>
              <a:defRPr/>
            </a:pPr>
            <a:r>
              <a:rPr lang="ru-RU" dirty="0" smtClean="0"/>
              <a:t>Количество теплоты. Удельная теплоемкость</a:t>
            </a:r>
            <a:br>
              <a:rPr lang="ru-RU" dirty="0" smtClean="0"/>
            </a:br>
            <a:endParaRPr lang="ru-RU" dirty="0">
              <a:solidFill>
                <a:schemeClr val="bg2">
                  <a:lumMod val="50000"/>
                </a:schemeClr>
              </a:solidFill>
            </a:endParaRPr>
          </a:p>
        </p:txBody>
      </p:sp>
      <p:pic>
        <p:nvPicPr>
          <p:cNvPr id="15363" name="Picture 3" descr="ОГОНЬ"/>
          <p:cNvPicPr>
            <a:picLocks noChangeAspect="1" noChangeArrowheads="1" noCrop="1"/>
          </p:cNvPicPr>
          <p:nvPr/>
        </p:nvPicPr>
        <p:blipFill>
          <a:blip r:embed="rId2" cstate="print"/>
          <a:srcRect/>
          <a:stretch>
            <a:fillRect/>
          </a:stretch>
        </p:blipFill>
        <p:spPr bwMode="auto">
          <a:xfrm>
            <a:off x="285750" y="2714625"/>
            <a:ext cx="2789238" cy="3833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a:xfrm>
            <a:off x="428625" y="0"/>
            <a:ext cx="8229600" cy="1000125"/>
          </a:xfrm>
        </p:spPr>
        <p:txBody>
          <a:bodyPr/>
          <a:lstStyle/>
          <a:p>
            <a:r>
              <a:rPr lang="ru-RU" smtClean="0"/>
              <a:t>Расчет количества теплоты</a:t>
            </a:r>
          </a:p>
        </p:txBody>
      </p:sp>
      <p:sp>
        <p:nvSpPr>
          <p:cNvPr id="26626" name="Содержимое 2"/>
          <p:cNvSpPr>
            <a:spLocks noGrp="1"/>
          </p:cNvSpPr>
          <p:nvPr>
            <p:ph idx="1"/>
          </p:nvPr>
        </p:nvSpPr>
        <p:spPr>
          <a:xfrm>
            <a:off x="0" y="1143000"/>
            <a:ext cx="9001125" cy="5572125"/>
          </a:xfrm>
        </p:spPr>
        <p:txBody>
          <a:bodyPr/>
          <a:lstStyle/>
          <a:p>
            <a:r>
              <a:rPr lang="ru-RU" smtClean="0"/>
              <a:t>Чтобы рассчитать количество теплоты, необходимое для нагревания тела или выделяемое им при охлаждении, следует удельную теплоемкость вещества умножить на массу тела и на разность между начальной и конечной температурами:</a:t>
            </a:r>
          </a:p>
          <a:p>
            <a:pPr algn="ctr"/>
            <a:r>
              <a:rPr lang="en-US" b="1" i="1" smtClean="0">
                <a:solidFill>
                  <a:srgbClr val="FF0000"/>
                </a:solidFill>
              </a:rPr>
              <a:t>Q = C·m·(t</a:t>
            </a:r>
            <a:r>
              <a:rPr lang="en-US" b="1" i="1" baseline="-25000" smtClean="0">
                <a:solidFill>
                  <a:srgbClr val="FF0000"/>
                </a:solidFill>
              </a:rPr>
              <a:t>2</a:t>
            </a:r>
            <a:r>
              <a:rPr lang="en-US" b="1" i="1" smtClean="0">
                <a:solidFill>
                  <a:srgbClr val="FF0000"/>
                </a:solidFill>
              </a:rPr>
              <a:t> – t</a:t>
            </a:r>
            <a:r>
              <a:rPr lang="en-US" b="1" i="1" baseline="-25000" smtClean="0">
                <a:solidFill>
                  <a:srgbClr val="FF0000"/>
                </a:solidFill>
              </a:rPr>
              <a:t>1</a:t>
            </a:r>
            <a:r>
              <a:rPr lang="en-US" b="1" i="1" smtClean="0">
                <a:solidFill>
                  <a:srgbClr val="FF0000"/>
                </a:solidFill>
              </a:rPr>
              <a:t>)</a:t>
            </a:r>
          </a:p>
          <a:p>
            <a:r>
              <a:rPr lang="ru-RU" smtClean="0"/>
              <a:t>Или</a:t>
            </a:r>
          </a:p>
          <a:p>
            <a:pPr algn="ctr"/>
            <a:r>
              <a:rPr lang="en-US" b="1" i="1" smtClean="0">
                <a:solidFill>
                  <a:srgbClr val="FF0000"/>
                </a:solidFill>
              </a:rPr>
              <a:t>Q = C·m·</a:t>
            </a:r>
            <a:r>
              <a:rPr lang="el-GR" b="1" i="1" smtClean="0">
                <a:solidFill>
                  <a:srgbClr val="FF0000"/>
                </a:solidFill>
                <a:cs typeface="Times New Roman" pitchFamily="18" charset="0"/>
              </a:rPr>
              <a:t>Δ</a:t>
            </a:r>
            <a:r>
              <a:rPr lang="en-US" b="1" i="1" smtClean="0">
                <a:solidFill>
                  <a:srgbClr val="FF0000"/>
                </a:solidFill>
                <a:cs typeface="Times New Roman" pitchFamily="18" charset="0"/>
              </a:rPr>
              <a:t>t</a:t>
            </a:r>
            <a:endParaRPr lang="en-US" b="1" i="1" smtClean="0">
              <a:solidFill>
                <a:srgbClr val="FF0000"/>
              </a:solidFill>
            </a:endParaRPr>
          </a:p>
          <a:p>
            <a:r>
              <a:rPr lang="ru-RU" smtClean="0"/>
              <a:t>где </a:t>
            </a:r>
            <a:r>
              <a:rPr lang="el-GR" b="1" i="1" smtClean="0">
                <a:solidFill>
                  <a:srgbClr val="FF0000"/>
                </a:solidFill>
                <a:cs typeface="Times New Roman" pitchFamily="18" charset="0"/>
              </a:rPr>
              <a:t>Δ</a:t>
            </a:r>
            <a:r>
              <a:rPr lang="en-US" b="1" i="1" smtClean="0">
                <a:solidFill>
                  <a:srgbClr val="FF0000"/>
                </a:solidFill>
                <a:cs typeface="Times New Roman" pitchFamily="18" charset="0"/>
              </a:rPr>
              <a:t>t</a:t>
            </a:r>
            <a:r>
              <a:rPr lang="ru-RU" b="1" i="1" smtClean="0">
                <a:solidFill>
                  <a:srgbClr val="FF0000"/>
                </a:solidFill>
                <a:cs typeface="Times New Roman" pitchFamily="18" charset="0"/>
              </a:rPr>
              <a:t> = </a:t>
            </a:r>
            <a:r>
              <a:rPr lang="en-US" b="1" i="1" smtClean="0">
                <a:solidFill>
                  <a:srgbClr val="FF0000"/>
                </a:solidFill>
              </a:rPr>
              <a:t>t</a:t>
            </a:r>
            <a:r>
              <a:rPr lang="en-US" b="1" i="1" baseline="-25000" smtClean="0">
                <a:solidFill>
                  <a:srgbClr val="FF0000"/>
                </a:solidFill>
              </a:rPr>
              <a:t>2</a:t>
            </a:r>
            <a:r>
              <a:rPr lang="en-US" b="1" i="1" smtClean="0">
                <a:solidFill>
                  <a:srgbClr val="FF0000"/>
                </a:solidFill>
              </a:rPr>
              <a:t> – t</a:t>
            </a:r>
            <a:r>
              <a:rPr lang="en-US" b="1" i="1" baseline="-25000" smtClean="0">
                <a:solidFill>
                  <a:srgbClr val="FF0000"/>
                </a:solidFill>
              </a:rPr>
              <a:t>1</a:t>
            </a:r>
            <a:r>
              <a:rPr lang="ru-RU" b="1" i="1" baseline="-25000" smtClean="0">
                <a:solidFill>
                  <a:srgbClr val="FF0000"/>
                </a:solidFill>
              </a:rPr>
              <a:t> </a:t>
            </a:r>
            <a:r>
              <a:rPr lang="ru-RU" smtClean="0"/>
              <a:t>– разность температур</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1" name="Picture 7"/>
          <p:cNvPicPr>
            <a:picLocks noChangeAspect="1" noChangeArrowheads="1"/>
          </p:cNvPicPr>
          <p:nvPr/>
        </p:nvPicPr>
        <p:blipFill>
          <a:blip r:embed="rId2" cstate="print"/>
          <a:srcRect/>
          <a:stretch>
            <a:fillRect/>
          </a:stretch>
        </p:blipFill>
        <p:spPr bwMode="auto">
          <a:xfrm>
            <a:off x="428625" y="2643188"/>
            <a:ext cx="1808163" cy="2057400"/>
          </a:xfrm>
          <a:prstGeom prst="rect">
            <a:avLst/>
          </a:prstGeom>
          <a:noFill/>
          <a:ln w="9525">
            <a:noFill/>
            <a:miter lim="800000"/>
            <a:headEnd/>
            <a:tailEnd/>
          </a:ln>
        </p:spPr>
      </p:pic>
      <p:sp>
        <p:nvSpPr>
          <p:cNvPr id="21518" name="Rectangle 14"/>
          <p:cNvSpPr>
            <a:spLocks noChangeArrowheads="1"/>
          </p:cNvSpPr>
          <p:nvPr/>
        </p:nvSpPr>
        <p:spPr bwMode="auto">
          <a:xfrm>
            <a:off x="4143375" y="5643563"/>
            <a:ext cx="2435225" cy="519112"/>
          </a:xfrm>
          <a:prstGeom prst="rect">
            <a:avLst/>
          </a:prstGeom>
          <a:solidFill>
            <a:srgbClr val="0070C0"/>
          </a:solidFill>
          <a:ln w="9525">
            <a:noFill/>
            <a:miter lim="800000"/>
            <a:headEnd/>
            <a:tailEnd/>
          </a:ln>
        </p:spPr>
        <p:txBody>
          <a:bodyPr wrap="none" anchor="ctr">
            <a:spAutoFit/>
          </a:bodyPr>
          <a:lstStyle/>
          <a:p>
            <a:r>
              <a:rPr lang="en-US" sz="2800" b="1" i="1">
                <a:solidFill>
                  <a:schemeClr val="bg1"/>
                </a:solidFill>
                <a:latin typeface="Arial Unicode MS" pitchFamily="34" charset="-128"/>
              </a:rPr>
              <a:t>Q = 42000 </a:t>
            </a:r>
            <a:r>
              <a:rPr lang="ru-RU" sz="2800" b="1" i="1">
                <a:solidFill>
                  <a:schemeClr val="bg1"/>
                </a:solidFill>
                <a:latin typeface="Arial Unicode MS" pitchFamily="34" charset="-128"/>
              </a:rPr>
              <a:t>Дж</a:t>
            </a:r>
          </a:p>
        </p:txBody>
      </p:sp>
      <p:sp>
        <p:nvSpPr>
          <p:cNvPr id="21525" name="Rectangle 21"/>
          <p:cNvSpPr>
            <a:spLocks noChangeArrowheads="1"/>
          </p:cNvSpPr>
          <p:nvPr/>
        </p:nvSpPr>
        <p:spPr bwMode="auto">
          <a:xfrm>
            <a:off x="214313" y="3000375"/>
            <a:ext cx="3000375" cy="519113"/>
          </a:xfrm>
          <a:prstGeom prst="rect">
            <a:avLst/>
          </a:prstGeom>
          <a:gradFill>
            <a:gsLst>
              <a:gs pos="0">
                <a:schemeClr val="accent1">
                  <a:lumMod val="60000"/>
                  <a:lumOff val="40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p:spPr>
        <p:txBody>
          <a:bodyPr wrap="none" anchor="ctr">
            <a:spAutoFit/>
          </a:bodyPr>
          <a:lstStyle/>
          <a:p>
            <a:pPr fontAlgn="auto">
              <a:spcBef>
                <a:spcPts val="0"/>
              </a:spcBef>
              <a:spcAft>
                <a:spcPts val="0"/>
              </a:spcAft>
              <a:defRPr/>
            </a:pPr>
            <a:r>
              <a:rPr lang="en-US" sz="2800" b="1" i="1" dirty="0">
                <a:latin typeface="Arial Unicode MS" pitchFamily="34" charset="-128"/>
              </a:rPr>
              <a:t>C</a:t>
            </a:r>
            <a:r>
              <a:rPr lang="ru-RU" sz="2800" b="1" i="1" dirty="0">
                <a:latin typeface="Arial Unicode MS" pitchFamily="34" charset="-128"/>
              </a:rPr>
              <a:t> = 4200 Дж/кг</a:t>
            </a:r>
            <a:r>
              <a:rPr lang="ru-RU" sz="2800" b="1" i="1" baseline="30000" dirty="0">
                <a:latin typeface="Arial Unicode MS" pitchFamily="34" charset="-128"/>
              </a:rPr>
              <a:t>0</a:t>
            </a:r>
            <a:r>
              <a:rPr lang="ru-RU" sz="2800" b="1" i="1" dirty="0">
                <a:latin typeface="Arial Unicode MS" pitchFamily="34" charset="-128"/>
              </a:rPr>
              <a:t>С</a:t>
            </a:r>
          </a:p>
        </p:txBody>
      </p:sp>
      <p:sp>
        <p:nvSpPr>
          <p:cNvPr id="21526" name="Rectangle 22"/>
          <p:cNvSpPr>
            <a:spLocks noChangeArrowheads="1"/>
          </p:cNvSpPr>
          <p:nvPr/>
        </p:nvSpPr>
        <p:spPr bwMode="auto">
          <a:xfrm>
            <a:off x="4143375" y="3857625"/>
            <a:ext cx="2351088" cy="519113"/>
          </a:xfrm>
          <a:prstGeom prst="rect">
            <a:avLst/>
          </a:prstGeom>
          <a:gradFill>
            <a:gsLst>
              <a:gs pos="0">
                <a:schemeClr val="accent1">
                  <a:lumMod val="60000"/>
                  <a:lumOff val="40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p:spPr>
        <p:txBody>
          <a:bodyPr wrap="none" anchor="ctr">
            <a:spAutoFit/>
          </a:bodyPr>
          <a:lstStyle/>
          <a:p>
            <a:pPr fontAlgn="auto">
              <a:spcBef>
                <a:spcPts val="0"/>
              </a:spcBef>
              <a:spcAft>
                <a:spcPts val="0"/>
              </a:spcAft>
              <a:defRPr/>
            </a:pPr>
            <a:r>
              <a:rPr lang="en-US" sz="2800" b="1" i="1" dirty="0">
                <a:latin typeface="Arial Unicode MS" pitchFamily="34" charset="-128"/>
              </a:rPr>
              <a:t>Q</a:t>
            </a:r>
            <a:r>
              <a:rPr lang="ru-RU" sz="2800" b="1" i="1" dirty="0">
                <a:latin typeface="Arial Unicode MS" pitchFamily="34" charset="-128"/>
              </a:rPr>
              <a:t> = </a:t>
            </a:r>
            <a:r>
              <a:rPr lang="en-US" sz="2800" b="1" i="1" dirty="0">
                <a:latin typeface="Arial Unicode MS" pitchFamily="34" charset="-128"/>
              </a:rPr>
              <a:t>C </a:t>
            </a:r>
            <a:r>
              <a:rPr lang="ru-RU" sz="2800" b="1" i="1" dirty="0">
                <a:latin typeface="Arial Unicode MS" pitchFamily="34" charset="-128"/>
              </a:rPr>
              <a:t>· </a:t>
            </a:r>
            <a:r>
              <a:rPr lang="en-US" sz="2800" b="1" i="1" dirty="0">
                <a:latin typeface="Arial Unicode MS" pitchFamily="34" charset="-128"/>
              </a:rPr>
              <a:t>m </a:t>
            </a:r>
            <a:r>
              <a:rPr lang="ru-RU" sz="2800" b="1" i="1" dirty="0">
                <a:latin typeface="Arial Unicode MS" pitchFamily="34" charset="-128"/>
              </a:rPr>
              <a:t>· </a:t>
            </a:r>
            <a:r>
              <a:rPr lang="en-US" sz="2800" b="1" i="1" dirty="0" err="1">
                <a:latin typeface="Arial Unicode MS" pitchFamily="34" charset="-128"/>
              </a:rPr>
              <a:t>Δt</a:t>
            </a:r>
            <a:endParaRPr lang="en-US" sz="2800" b="1" i="1" dirty="0">
              <a:latin typeface="Arial Unicode MS" pitchFamily="34" charset="-128"/>
            </a:endParaRPr>
          </a:p>
        </p:txBody>
      </p:sp>
      <p:sp>
        <p:nvSpPr>
          <p:cNvPr id="21527" name="Rectangle 23"/>
          <p:cNvSpPr>
            <a:spLocks noChangeArrowheads="1"/>
          </p:cNvSpPr>
          <p:nvPr/>
        </p:nvSpPr>
        <p:spPr bwMode="auto">
          <a:xfrm>
            <a:off x="2714625" y="4929188"/>
            <a:ext cx="5086350" cy="51911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p:spPr>
        <p:txBody>
          <a:bodyPr wrap="none" anchor="ctr">
            <a:spAutoFit/>
          </a:bodyPr>
          <a:lstStyle/>
          <a:p>
            <a:pPr fontAlgn="auto">
              <a:spcBef>
                <a:spcPts val="0"/>
              </a:spcBef>
              <a:spcAft>
                <a:spcPts val="0"/>
              </a:spcAft>
              <a:defRPr/>
            </a:pPr>
            <a:r>
              <a:rPr lang="en-US" sz="2800" b="1" i="1" dirty="0">
                <a:latin typeface="Arial Unicode MS" pitchFamily="34" charset="-128"/>
              </a:rPr>
              <a:t>Q</a:t>
            </a:r>
            <a:r>
              <a:rPr lang="ru-RU" sz="2800" b="1" i="1" dirty="0">
                <a:latin typeface="Arial Unicode MS" pitchFamily="34" charset="-128"/>
              </a:rPr>
              <a:t> = 4200 Дж/кг</a:t>
            </a:r>
            <a:r>
              <a:rPr lang="ru-RU" sz="2800" b="1" i="1" baseline="30000" dirty="0">
                <a:latin typeface="Arial Unicode MS" pitchFamily="34" charset="-128"/>
              </a:rPr>
              <a:t>0</a:t>
            </a:r>
            <a:r>
              <a:rPr lang="ru-RU" sz="2800" b="1" i="1" dirty="0">
                <a:latin typeface="Arial Unicode MS" pitchFamily="34" charset="-128"/>
              </a:rPr>
              <a:t>С · 1 кг · 10 </a:t>
            </a:r>
            <a:r>
              <a:rPr lang="ru-RU" sz="2800" b="1" i="1" baseline="30000" dirty="0">
                <a:latin typeface="Arial Unicode MS" pitchFamily="34" charset="-128"/>
              </a:rPr>
              <a:t>0</a:t>
            </a:r>
            <a:r>
              <a:rPr lang="ru-RU" sz="2800" b="1" i="1" dirty="0">
                <a:latin typeface="Arial Unicode MS" pitchFamily="34" charset="-128"/>
              </a:rPr>
              <a:t>С</a:t>
            </a:r>
          </a:p>
        </p:txBody>
      </p:sp>
      <p:sp>
        <p:nvSpPr>
          <p:cNvPr id="27654" name="Rectangle 34"/>
          <p:cNvSpPr>
            <a:spLocks noChangeArrowheads="1"/>
          </p:cNvSpPr>
          <p:nvPr/>
        </p:nvSpPr>
        <p:spPr bwMode="auto">
          <a:xfrm>
            <a:off x="0" y="2947988"/>
            <a:ext cx="9144000" cy="0"/>
          </a:xfrm>
          <a:prstGeom prst="rect">
            <a:avLst/>
          </a:prstGeom>
          <a:noFill/>
          <a:ln w="9525">
            <a:noFill/>
            <a:miter lim="800000"/>
            <a:headEnd/>
            <a:tailEnd/>
          </a:ln>
        </p:spPr>
        <p:txBody>
          <a:bodyPr wrap="none" anchor="ctr">
            <a:spAutoFit/>
          </a:bodyPr>
          <a:lstStyle/>
          <a:p>
            <a:endParaRPr lang="ru-RU">
              <a:latin typeface="Times New Roman" pitchFamily="18" charset="0"/>
            </a:endParaRPr>
          </a:p>
        </p:txBody>
      </p:sp>
      <p:sp>
        <p:nvSpPr>
          <p:cNvPr id="27655" name="Rectangle 36"/>
          <p:cNvSpPr>
            <a:spLocks noChangeArrowheads="1"/>
          </p:cNvSpPr>
          <p:nvPr/>
        </p:nvSpPr>
        <p:spPr bwMode="auto">
          <a:xfrm>
            <a:off x="0" y="2947988"/>
            <a:ext cx="9144000" cy="0"/>
          </a:xfrm>
          <a:prstGeom prst="rect">
            <a:avLst/>
          </a:prstGeom>
          <a:noFill/>
          <a:ln w="9525">
            <a:noFill/>
            <a:miter lim="800000"/>
            <a:headEnd/>
            <a:tailEnd/>
          </a:ln>
        </p:spPr>
        <p:txBody>
          <a:bodyPr wrap="none" anchor="ctr">
            <a:spAutoFit/>
          </a:bodyPr>
          <a:lstStyle/>
          <a:p>
            <a:endParaRPr lang="ru-RU">
              <a:latin typeface="Times New Roman" pitchFamily="18" charset="0"/>
            </a:endParaRPr>
          </a:p>
        </p:txBody>
      </p:sp>
      <p:sp>
        <p:nvSpPr>
          <p:cNvPr id="27656" name="Rectangle 39"/>
          <p:cNvSpPr>
            <a:spLocks noChangeArrowheads="1"/>
          </p:cNvSpPr>
          <p:nvPr/>
        </p:nvSpPr>
        <p:spPr bwMode="auto">
          <a:xfrm>
            <a:off x="0" y="2947988"/>
            <a:ext cx="9144000" cy="0"/>
          </a:xfrm>
          <a:prstGeom prst="rect">
            <a:avLst/>
          </a:prstGeom>
          <a:noFill/>
          <a:ln w="9525">
            <a:noFill/>
            <a:miter lim="800000"/>
            <a:headEnd/>
            <a:tailEnd/>
          </a:ln>
        </p:spPr>
        <p:txBody>
          <a:bodyPr wrap="none" anchor="ctr">
            <a:spAutoFit/>
          </a:bodyPr>
          <a:lstStyle/>
          <a:p>
            <a:endParaRPr lang="ru-RU">
              <a:latin typeface="Times New Roman" pitchFamily="18" charset="0"/>
            </a:endParaRPr>
          </a:p>
        </p:txBody>
      </p:sp>
      <p:sp>
        <p:nvSpPr>
          <p:cNvPr id="27657" name="Rectangle 41"/>
          <p:cNvSpPr>
            <a:spLocks noChangeArrowheads="1"/>
          </p:cNvSpPr>
          <p:nvPr/>
        </p:nvSpPr>
        <p:spPr bwMode="auto">
          <a:xfrm>
            <a:off x="0" y="2947988"/>
            <a:ext cx="9144000" cy="0"/>
          </a:xfrm>
          <a:prstGeom prst="rect">
            <a:avLst/>
          </a:prstGeom>
          <a:noFill/>
          <a:ln w="9525">
            <a:noFill/>
            <a:miter lim="800000"/>
            <a:headEnd/>
            <a:tailEnd/>
          </a:ln>
        </p:spPr>
        <p:txBody>
          <a:bodyPr wrap="none" anchor="ctr">
            <a:spAutoFit/>
          </a:bodyPr>
          <a:lstStyle/>
          <a:p>
            <a:endParaRPr lang="ru-RU">
              <a:latin typeface="Times New Roman" pitchFamily="18" charset="0"/>
            </a:endParaRPr>
          </a:p>
        </p:txBody>
      </p:sp>
      <p:sp>
        <p:nvSpPr>
          <p:cNvPr id="40" name="Заголовок 1"/>
          <p:cNvSpPr>
            <a:spLocks noGrp="1"/>
          </p:cNvSpPr>
          <p:nvPr>
            <p:ph type="title"/>
          </p:nvPr>
        </p:nvSpPr>
        <p:spPr>
          <a:xfrm>
            <a:off x="500063" y="214313"/>
            <a:ext cx="8229600" cy="1143000"/>
          </a:xfrm>
        </p:spPr>
        <p:txBody>
          <a:bodyPr rtlCol="0">
            <a:normAutofit fontScale="90000"/>
          </a:bodyPr>
          <a:lstStyle/>
          <a:p>
            <a:pPr fontAlgn="auto">
              <a:spcAft>
                <a:spcPts val="0"/>
              </a:spcAft>
              <a:defRPr/>
            </a:pPr>
            <a:r>
              <a:rPr lang="ru-RU" dirty="0" smtClean="0"/>
              <a:t>Пример расчета количества теплоты</a:t>
            </a:r>
            <a:endParaRPr lang="ru-RU" dirty="0"/>
          </a:p>
        </p:txBody>
      </p:sp>
      <p:sp>
        <p:nvSpPr>
          <p:cNvPr id="27659" name="Содержимое 2"/>
          <p:cNvSpPr>
            <a:spLocks noGrp="1"/>
          </p:cNvSpPr>
          <p:nvPr>
            <p:ph idx="1"/>
          </p:nvPr>
        </p:nvSpPr>
        <p:spPr>
          <a:xfrm>
            <a:off x="142875" y="1357313"/>
            <a:ext cx="8858250" cy="1428750"/>
          </a:xfrm>
        </p:spPr>
        <p:txBody>
          <a:bodyPr/>
          <a:lstStyle/>
          <a:p>
            <a:r>
              <a:rPr lang="ru-RU" smtClean="0"/>
              <a:t>Какое количество теплоты необходимо для нагревания воды массой 1 кг на 10</a:t>
            </a:r>
            <a:r>
              <a:rPr lang="ru-RU" baseline="30000" smtClean="0"/>
              <a:t>0</a:t>
            </a:r>
            <a:r>
              <a:rPr lang="ru-RU" smtClean="0"/>
              <a:t> 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11"/>
                                        </p:tgtEl>
                                        <p:attrNameLst>
                                          <p:attrName>style.visibility</p:attrName>
                                        </p:attrNameLst>
                                      </p:cBhvr>
                                      <p:to>
                                        <p:strVal val="visible"/>
                                      </p:to>
                                    </p:set>
                                    <p:anim calcmode="lin" valueType="num">
                                      <p:cBhvr additive="base">
                                        <p:cTn id="7" dur="500" fill="hold"/>
                                        <p:tgtEl>
                                          <p:spTgt spid="21511"/>
                                        </p:tgtEl>
                                        <p:attrNameLst>
                                          <p:attrName>ppt_x</p:attrName>
                                        </p:attrNameLst>
                                      </p:cBhvr>
                                      <p:tavLst>
                                        <p:tav tm="0">
                                          <p:val>
                                            <p:strVal val="#ppt_x"/>
                                          </p:val>
                                        </p:tav>
                                        <p:tav tm="100000">
                                          <p:val>
                                            <p:strVal val="#ppt_x"/>
                                          </p:val>
                                        </p:tav>
                                      </p:tavLst>
                                    </p:anim>
                                    <p:anim calcmode="lin" valueType="num">
                                      <p:cBhvr additive="base">
                                        <p:cTn id="8" dur="500" fill="hold"/>
                                        <p:tgtEl>
                                          <p:spTgt spid="215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25"/>
                                        </p:tgtEl>
                                        <p:attrNameLst>
                                          <p:attrName>style.visibility</p:attrName>
                                        </p:attrNameLst>
                                      </p:cBhvr>
                                      <p:to>
                                        <p:strVal val="visible"/>
                                      </p:to>
                                    </p:set>
                                    <p:anim calcmode="lin" valueType="num">
                                      <p:cBhvr additive="base">
                                        <p:cTn id="13" dur="500" fill="hold"/>
                                        <p:tgtEl>
                                          <p:spTgt spid="21525"/>
                                        </p:tgtEl>
                                        <p:attrNameLst>
                                          <p:attrName>ppt_x</p:attrName>
                                        </p:attrNameLst>
                                      </p:cBhvr>
                                      <p:tavLst>
                                        <p:tav tm="0">
                                          <p:val>
                                            <p:strVal val="#ppt_x"/>
                                          </p:val>
                                        </p:tav>
                                        <p:tav tm="100000">
                                          <p:val>
                                            <p:strVal val="#ppt_x"/>
                                          </p:val>
                                        </p:tav>
                                      </p:tavLst>
                                    </p:anim>
                                    <p:anim calcmode="lin" valueType="num">
                                      <p:cBhvr additive="base">
                                        <p:cTn id="14" dur="500" fill="hold"/>
                                        <p:tgtEl>
                                          <p:spTgt spid="2152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26"/>
                                        </p:tgtEl>
                                        <p:attrNameLst>
                                          <p:attrName>style.visibility</p:attrName>
                                        </p:attrNameLst>
                                      </p:cBhvr>
                                      <p:to>
                                        <p:strVal val="visible"/>
                                      </p:to>
                                    </p:set>
                                    <p:anim calcmode="lin" valueType="num">
                                      <p:cBhvr additive="base">
                                        <p:cTn id="19" dur="500" fill="hold"/>
                                        <p:tgtEl>
                                          <p:spTgt spid="21526"/>
                                        </p:tgtEl>
                                        <p:attrNameLst>
                                          <p:attrName>ppt_x</p:attrName>
                                        </p:attrNameLst>
                                      </p:cBhvr>
                                      <p:tavLst>
                                        <p:tav tm="0">
                                          <p:val>
                                            <p:strVal val="#ppt_x"/>
                                          </p:val>
                                        </p:tav>
                                        <p:tav tm="100000">
                                          <p:val>
                                            <p:strVal val="#ppt_x"/>
                                          </p:val>
                                        </p:tav>
                                      </p:tavLst>
                                    </p:anim>
                                    <p:anim calcmode="lin" valueType="num">
                                      <p:cBhvr additive="base">
                                        <p:cTn id="20" dur="500" fill="hold"/>
                                        <p:tgtEl>
                                          <p:spTgt spid="215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527"/>
                                        </p:tgtEl>
                                        <p:attrNameLst>
                                          <p:attrName>style.visibility</p:attrName>
                                        </p:attrNameLst>
                                      </p:cBhvr>
                                      <p:to>
                                        <p:strVal val="visible"/>
                                      </p:to>
                                    </p:set>
                                    <p:anim calcmode="lin" valueType="num">
                                      <p:cBhvr additive="base">
                                        <p:cTn id="25" dur="500" fill="hold"/>
                                        <p:tgtEl>
                                          <p:spTgt spid="21527"/>
                                        </p:tgtEl>
                                        <p:attrNameLst>
                                          <p:attrName>ppt_x</p:attrName>
                                        </p:attrNameLst>
                                      </p:cBhvr>
                                      <p:tavLst>
                                        <p:tav tm="0">
                                          <p:val>
                                            <p:strVal val="#ppt_x"/>
                                          </p:val>
                                        </p:tav>
                                        <p:tav tm="100000">
                                          <p:val>
                                            <p:strVal val="#ppt_x"/>
                                          </p:val>
                                        </p:tav>
                                      </p:tavLst>
                                    </p:anim>
                                    <p:anim calcmode="lin" valueType="num">
                                      <p:cBhvr additive="base">
                                        <p:cTn id="26" dur="500" fill="hold"/>
                                        <p:tgtEl>
                                          <p:spTgt spid="2152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518"/>
                                        </p:tgtEl>
                                        <p:attrNameLst>
                                          <p:attrName>style.visibility</p:attrName>
                                        </p:attrNameLst>
                                      </p:cBhvr>
                                      <p:to>
                                        <p:strVal val="visible"/>
                                      </p:to>
                                    </p:set>
                                    <p:anim calcmode="lin" valueType="num">
                                      <p:cBhvr additive="base">
                                        <p:cTn id="31" dur="500" fill="hold"/>
                                        <p:tgtEl>
                                          <p:spTgt spid="21518"/>
                                        </p:tgtEl>
                                        <p:attrNameLst>
                                          <p:attrName>ppt_x</p:attrName>
                                        </p:attrNameLst>
                                      </p:cBhvr>
                                      <p:tavLst>
                                        <p:tav tm="0">
                                          <p:val>
                                            <p:strVal val="#ppt_x"/>
                                          </p:val>
                                        </p:tav>
                                        <p:tav tm="100000">
                                          <p:val>
                                            <p:strVal val="#ppt_x"/>
                                          </p:val>
                                        </p:tav>
                                      </p:tavLst>
                                    </p:anim>
                                    <p:anim calcmode="lin" valueType="num">
                                      <p:cBhvr additive="base">
                                        <p:cTn id="32" dur="500" fill="hold"/>
                                        <p:tgtEl>
                                          <p:spTgt spid="215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6" presetClass="emph" presetSubtype="0" fill="hold" grpId="1" nodeType="clickEffect">
                                  <p:stCondLst>
                                    <p:cond delay="0"/>
                                  </p:stCondLst>
                                  <p:childTnLst>
                                    <p:animScale>
                                      <p:cBhvr>
                                        <p:cTn id="36" dur="2000" fill="hold"/>
                                        <p:tgtEl>
                                          <p:spTgt spid="2151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8" grpId="0" animBg="1"/>
      <p:bldP spid="21518" grpId="1" animBg="1"/>
      <p:bldP spid="21525" grpId="0" animBg="1"/>
      <p:bldP spid="21526" grpId="0" animBg="1"/>
      <p:bldP spid="215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a:xfrm>
            <a:off x="0" y="0"/>
            <a:ext cx="8229600" cy="1143000"/>
          </a:xfrm>
        </p:spPr>
        <p:txBody>
          <a:bodyPr/>
          <a:lstStyle/>
          <a:p>
            <a:r>
              <a:rPr lang="ru-RU" smtClean="0"/>
              <a:t>Это интересно…</a:t>
            </a:r>
          </a:p>
        </p:txBody>
      </p:sp>
      <p:pic>
        <p:nvPicPr>
          <p:cNvPr id="28674" name="Picture 2" descr="http://images.google.com/images?q=tbn:ZcbP5ufPqhnm9M::www.middleeast.org.ua/oboi/desert/desert_030.jpg">
            <a:hlinkClick r:id="rId2"/>
          </p:cNvPr>
          <p:cNvPicPr>
            <a:picLocks noChangeAspect="1" noChangeArrowheads="1"/>
          </p:cNvPicPr>
          <p:nvPr/>
        </p:nvPicPr>
        <p:blipFill>
          <a:blip r:embed="rId3" cstate="print"/>
          <a:srcRect/>
          <a:stretch>
            <a:fillRect/>
          </a:stretch>
        </p:blipFill>
        <p:spPr bwMode="auto">
          <a:xfrm>
            <a:off x="6773863" y="0"/>
            <a:ext cx="2370137" cy="1785938"/>
          </a:xfrm>
          <a:prstGeom prst="rect">
            <a:avLst/>
          </a:prstGeom>
          <a:noFill/>
          <a:ln w="9525">
            <a:noFill/>
            <a:miter lim="800000"/>
            <a:headEnd/>
            <a:tailEnd/>
          </a:ln>
        </p:spPr>
      </p:pic>
      <p:pic>
        <p:nvPicPr>
          <p:cNvPr id="28675" name="Picture 4" descr="http://im4-tub.yandex.ru/i?id=54761488-03&amp;tov=4">
            <a:hlinkClick r:id="rId4"/>
          </p:cNvPr>
          <p:cNvPicPr>
            <a:picLocks noChangeAspect="1" noChangeArrowheads="1"/>
          </p:cNvPicPr>
          <p:nvPr/>
        </p:nvPicPr>
        <p:blipFill>
          <a:blip r:embed="rId5" cstate="print"/>
          <a:srcRect/>
          <a:stretch>
            <a:fillRect/>
          </a:stretch>
        </p:blipFill>
        <p:spPr bwMode="auto">
          <a:xfrm>
            <a:off x="6773863" y="1785938"/>
            <a:ext cx="2370137" cy="1785937"/>
          </a:xfrm>
          <a:prstGeom prst="rect">
            <a:avLst/>
          </a:prstGeom>
          <a:noFill/>
          <a:ln w="9525">
            <a:noFill/>
            <a:miter lim="800000"/>
            <a:headEnd/>
            <a:tailEnd/>
          </a:ln>
        </p:spPr>
      </p:pic>
      <p:sp>
        <p:nvSpPr>
          <p:cNvPr id="3" name="Содержимое 2"/>
          <p:cNvSpPr>
            <a:spLocks noGrp="1"/>
          </p:cNvSpPr>
          <p:nvPr>
            <p:ph idx="1"/>
          </p:nvPr>
        </p:nvSpPr>
        <p:spPr>
          <a:xfrm>
            <a:off x="0" y="928688"/>
            <a:ext cx="6858000" cy="5929312"/>
          </a:xfrm>
        </p:spPr>
        <p:txBody>
          <a:bodyPr/>
          <a:lstStyle/>
          <a:p>
            <a:pPr marL="88900" indent="-88900"/>
            <a:r>
              <a:rPr lang="ru-RU" smtClean="0"/>
              <a:t>… в пустынях днем очень жарко, а ночью температура падает ниже 0°С. Это происходит потому, что </a:t>
            </a:r>
            <a:r>
              <a:rPr lang="ru-RU" b="1" smtClean="0">
                <a:solidFill>
                  <a:srgbClr val="FF0000"/>
                </a:solidFill>
              </a:rPr>
              <a:t>песок обладает малой удельной теплоемкостью</a:t>
            </a:r>
            <a:r>
              <a:rPr lang="ru-RU" smtClean="0"/>
              <a:t>, поэтому </a:t>
            </a:r>
            <a:r>
              <a:rPr lang="ru-RU" b="1" smtClean="0">
                <a:solidFill>
                  <a:srgbClr val="FF0000"/>
                </a:solidFill>
              </a:rPr>
              <a:t>быстро нагревается и охлаждается</a:t>
            </a:r>
            <a:r>
              <a:rPr lang="ru-RU" smtClean="0"/>
              <a:t>.</a:t>
            </a:r>
          </a:p>
          <a:p>
            <a:pPr marL="88900" indent="-88900"/>
            <a:r>
              <a:rPr lang="ru-RU" smtClean="0"/>
              <a:t>Человек и животные передают тепло окружающей среде (</a:t>
            </a:r>
            <a:r>
              <a:rPr lang="ru-RU" smtClean="0">
                <a:solidFill>
                  <a:srgbClr val="FF0000"/>
                </a:solidFill>
              </a:rPr>
              <a:t>теплопродукция</a:t>
            </a:r>
            <a:r>
              <a:rPr lang="ru-RU" smtClean="0"/>
              <a:t>). Теплопродукция одного человека за год составляет </a:t>
            </a:r>
            <a:r>
              <a:rPr lang="ru-RU" b="1" smtClean="0">
                <a:solidFill>
                  <a:srgbClr val="FF0000"/>
                </a:solidFill>
              </a:rPr>
              <a:t>4 000 000 000 Дж</a:t>
            </a:r>
            <a:r>
              <a:rPr lang="ru-RU" smtClean="0"/>
              <a:t> теплоты.</a:t>
            </a:r>
          </a:p>
        </p:txBody>
      </p:sp>
      <p:pic>
        <p:nvPicPr>
          <p:cNvPr id="28677" name="Picture 7"/>
          <p:cNvPicPr>
            <a:picLocks noChangeAspect="1" noChangeArrowheads="1"/>
          </p:cNvPicPr>
          <p:nvPr/>
        </p:nvPicPr>
        <p:blipFill>
          <a:blip r:embed="rId6" cstate="print"/>
          <a:srcRect/>
          <a:stretch>
            <a:fillRect/>
          </a:stretch>
        </p:blipFill>
        <p:spPr bwMode="auto">
          <a:xfrm>
            <a:off x="6764338" y="3357563"/>
            <a:ext cx="2379662" cy="35004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ru-RU" b="1" smtClean="0">
                <a:latin typeface="Times New Roman" pitchFamily="18" charset="0"/>
              </a:rPr>
              <a:t>Словарь терминов</a:t>
            </a:r>
            <a:r>
              <a:rPr lang="ru-RU" smtClean="0"/>
              <a:t> </a:t>
            </a:r>
          </a:p>
        </p:txBody>
      </p:sp>
      <p:sp>
        <p:nvSpPr>
          <p:cNvPr id="29698" name="Rectangle 3"/>
          <p:cNvSpPr>
            <a:spLocks noGrp="1" noChangeArrowheads="1"/>
          </p:cNvSpPr>
          <p:nvPr>
            <p:ph type="body" idx="1"/>
          </p:nvPr>
        </p:nvSpPr>
        <p:spPr>
          <a:xfrm>
            <a:off x="457200" y="1600200"/>
            <a:ext cx="8362950" cy="4530725"/>
          </a:xfrm>
        </p:spPr>
        <p:txBody>
          <a:bodyPr/>
          <a:lstStyle/>
          <a:p>
            <a:pPr>
              <a:lnSpc>
                <a:spcPct val="90000"/>
              </a:lnSpc>
            </a:pPr>
            <a:r>
              <a:rPr lang="ru-RU" sz="2800" b="1" smtClean="0">
                <a:solidFill>
                  <a:srgbClr val="FF0000"/>
                </a:solidFill>
              </a:rPr>
              <a:t>Количество теплоты </a:t>
            </a:r>
            <a:r>
              <a:rPr lang="ru-RU" sz="2800" smtClean="0"/>
              <a:t>– энергия, которую получает или теряет тело при теплопередачи.</a:t>
            </a:r>
          </a:p>
          <a:p>
            <a:pPr>
              <a:lnSpc>
                <a:spcPct val="90000"/>
              </a:lnSpc>
            </a:pPr>
            <a:r>
              <a:rPr lang="ru-RU" sz="2800" b="1" smtClean="0">
                <a:solidFill>
                  <a:srgbClr val="FF0000"/>
                </a:solidFill>
              </a:rPr>
              <a:t>Удельная теплоёмкость вещества </a:t>
            </a:r>
            <a:r>
              <a:rPr lang="ru-RU" sz="2800" smtClean="0"/>
              <a:t>– физическая величина, численно равная количеству теплоты, которое необходимо передать телу массой 1 кг для того. Чтобы его температура изменилась на 1 С.</a:t>
            </a:r>
            <a:endParaRPr lang="en-US" sz="2800" smtClean="0"/>
          </a:p>
          <a:p>
            <a:pPr>
              <a:lnSpc>
                <a:spcPct val="90000"/>
              </a:lnSpc>
            </a:pPr>
            <a:endParaRPr lang="en-US" sz="2800" smtClean="0"/>
          </a:p>
          <a:p>
            <a:pPr>
              <a:lnSpc>
                <a:spcPct val="90000"/>
              </a:lnSpc>
            </a:pPr>
            <a:endParaRPr lang="en-US" sz="2800" smtClean="0"/>
          </a:p>
          <a:p>
            <a:pPr>
              <a:lnSpc>
                <a:spcPct val="90000"/>
              </a:lnSpc>
              <a:buFont typeface="Wingdings" pitchFamily="2" charset="2"/>
              <a:buNone/>
            </a:pPr>
            <a:r>
              <a:rPr lang="ru-RU" sz="2800" smtClean="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admin\Desktop\590.png"/>
          <p:cNvPicPr>
            <a:picLocks noChangeAspect="1" noChangeArrowheads="1"/>
          </p:cNvPicPr>
          <p:nvPr/>
        </p:nvPicPr>
        <p:blipFill>
          <a:blip r:embed="rId2" cstate="print"/>
          <a:srcRect/>
          <a:stretch>
            <a:fillRect/>
          </a:stretch>
        </p:blipFill>
        <p:spPr bwMode="auto">
          <a:xfrm>
            <a:off x="0" y="0"/>
            <a:ext cx="9175149" cy="6858000"/>
          </a:xfrm>
          <a:prstGeom prst="rect">
            <a:avLst/>
          </a:prstGeom>
          <a:noFill/>
        </p:spPr>
      </p:pic>
      <p:sp>
        <p:nvSpPr>
          <p:cNvPr id="2" name="Заголовок 1"/>
          <p:cNvSpPr>
            <a:spLocks noGrp="1"/>
          </p:cNvSpPr>
          <p:nvPr>
            <p:ph type="ctrTitle"/>
          </p:nvPr>
        </p:nvSpPr>
        <p:spPr>
          <a:xfrm>
            <a:off x="0" y="1"/>
            <a:ext cx="9144000" cy="1340767"/>
          </a:xfrm>
        </p:spPr>
        <p:txBody>
          <a:bodyPr>
            <a:normAutofit/>
          </a:bodyPr>
          <a:lstStyle/>
          <a:p>
            <a:r>
              <a:rPr lang="ru-RU" sz="4800" dirty="0" smtClean="0">
                <a:solidFill>
                  <a:schemeClr val="bg1"/>
                </a:solidFill>
                <a:latin typeface="Times New Roman" pitchFamily="18" charset="0"/>
                <a:cs typeface="Times New Roman" pitchFamily="18" charset="0"/>
              </a:rPr>
              <a:t>Уравнение теплового баланса.</a:t>
            </a:r>
            <a:endParaRPr lang="ru-RU" sz="4800" dirty="0">
              <a:solidFill>
                <a:schemeClr val="bg1"/>
              </a:solidFill>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dmin\Desktop\depositphotos_105624682-stock-illustration-physics-and-science-seamless-pattern.jpg"/>
          <p:cNvPicPr>
            <a:picLocks noChangeAspect="1" noChangeArrowheads="1"/>
          </p:cNvPicPr>
          <p:nvPr/>
        </p:nvPicPr>
        <p:blipFill>
          <a:blip r:embed="rId2" cstate="print">
            <a:duotone>
              <a:schemeClr val="bg2">
                <a:shade val="45000"/>
                <a:satMod val="135000"/>
              </a:schemeClr>
              <a:prstClr val="white"/>
            </a:duotone>
            <a:lum contrast="20000"/>
          </a:blip>
          <a:srcRect/>
          <a:stretch>
            <a:fillRect/>
          </a:stretch>
        </p:blipFill>
        <p:spPr bwMode="auto">
          <a:xfrm>
            <a:off x="0" y="0"/>
            <a:ext cx="9144000" cy="6804248"/>
          </a:xfrm>
          <a:prstGeom prst="rect">
            <a:avLst/>
          </a:prstGeom>
          <a:ln>
            <a:noFill/>
          </a:ln>
          <a:effectLst>
            <a:softEdge rad="112500"/>
          </a:effectLst>
        </p:spPr>
      </p:pic>
      <p:sp>
        <p:nvSpPr>
          <p:cNvPr id="2" name="Заголовок 1"/>
          <p:cNvSpPr>
            <a:spLocks noGrp="1"/>
          </p:cNvSpPr>
          <p:nvPr>
            <p:ph type="title"/>
          </p:nvPr>
        </p:nvSpPr>
        <p:spPr>
          <a:xfrm>
            <a:off x="1259632" y="476672"/>
            <a:ext cx="6696744" cy="5760640"/>
          </a:xfrm>
        </p:spPr>
        <p:txBody>
          <a:bodyPr>
            <a:normAutofit/>
          </a:bodyPr>
          <a:lstStyle/>
          <a:p>
            <a:pPr algn="just"/>
            <a:r>
              <a:rPr lang="ru-RU" sz="2400" b="1" dirty="0">
                <a:latin typeface="Times New Roman" pitchFamily="18" charset="0"/>
                <a:cs typeface="Times New Roman" pitchFamily="18" charset="0"/>
              </a:rPr>
              <a:t>Тепловой баланс- это сопоставление прихода и расхода теплоты в различных тепловых процессах</a:t>
            </a:r>
            <a:r>
              <a:rPr lang="ru-RU" sz="2400" b="1" dirty="0" smtClean="0">
                <a:latin typeface="Times New Roman" pitchFamily="18" charset="0"/>
                <a:cs typeface="Times New Roman" pitchFamily="18" charset="0"/>
              </a:rPr>
              <a:t>.</a:t>
            </a:r>
            <a:br>
              <a:rPr lang="ru-RU" sz="2400" b="1"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a:r>
            <a:br>
              <a:rPr lang="ru-RU" sz="2400" b="1" dirty="0" smtClean="0">
                <a:latin typeface="Times New Roman" pitchFamily="18" charset="0"/>
                <a:cs typeface="Times New Roman" pitchFamily="18" charset="0"/>
              </a:rPr>
            </a:br>
            <a:r>
              <a:rPr lang="ru-RU" sz="2400" b="1" dirty="0">
                <a:latin typeface="Times New Roman" pitchFamily="18" charset="0"/>
                <a:cs typeface="Times New Roman" pitchFamily="18" charset="0"/>
              </a:rPr>
              <a:t>В технике тепловой баланс используется для анализа тепловых процессов, осуществляющихся в паровых котлах</a:t>
            </a:r>
            <a:r>
              <a:rPr lang="ru-RU" sz="2400" b="1" dirty="0" smtClean="0">
                <a:latin typeface="Times New Roman" pitchFamily="18" charset="0"/>
                <a:cs typeface="Times New Roman" pitchFamily="18" charset="0"/>
              </a:rPr>
              <a:t>, печах, тепловых </a:t>
            </a:r>
            <a:r>
              <a:rPr lang="ru-RU" sz="2400" b="1" dirty="0">
                <a:latin typeface="Times New Roman" pitchFamily="18" charset="0"/>
                <a:cs typeface="Times New Roman" pitchFamily="18" charset="0"/>
              </a:rPr>
              <a:t>двигателей и т.д. Тепловой баланс составляется в единицах энергии (джоулях</a:t>
            </a:r>
            <a:r>
              <a:rPr lang="ru-RU" sz="2400" b="1" dirty="0" smtClean="0">
                <a:latin typeface="Times New Roman" pitchFamily="18" charset="0"/>
                <a:cs typeface="Times New Roman" pitchFamily="18" charset="0"/>
              </a:rPr>
              <a:t>, калориях</a:t>
            </a:r>
            <a:r>
              <a:rPr lang="ru-RU" sz="2400" b="1" dirty="0">
                <a:latin typeface="Times New Roman" pitchFamily="18" charset="0"/>
                <a:cs typeface="Times New Roman" pitchFamily="18" charset="0"/>
              </a:rPr>
              <a:t>) или в % общего количества теплоты приходящихся на единицу выпускаемой продукции, на 1 ч работы, на период времени или на 1 кг израсходованного вещества</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admin\Desktop\Fizika_dlya_shkolnikov_small-935x590.jpg"/>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0" y="-1"/>
            <a:ext cx="9144000" cy="6858001"/>
          </a:xfrm>
          <a:prstGeom prst="rect">
            <a:avLst/>
          </a:prstGeom>
          <a:ln>
            <a:noFill/>
          </a:ln>
          <a:effectLst>
            <a:softEdge rad="112500"/>
          </a:effectLst>
        </p:spPr>
      </p:pic>
      <p:sp>
        <p:nvSpPr>
          <p:cNvPr id="2" name="Заголовок 1"/>
          <p:cNvSpPr>
            <a:spLocks noGrp="1"/>
          </p:cNvSpPr>
          <p:nvPr>
            <p:ph type="title"/>
          </p:nvPr>
        </p:nvSpPr>
        <p:spPr>
          <a:xfrm>
            <a:off x="357158" y="274638"/>
            <a:ext cx="8358246" cy="5746650"/>
          </a:xfrm>
        </p:spPr>
        <p:txBody>
          <a:bodyPr>
            <a:noAutofit/>
          </a:bodyPr>
          <a:lstStyle/>
          <a:p>
            <a:pPr algn="l"/>
            <a:r>
              <a:rPr lang="ru-RU" sz="3200" b="1" dirty="0">
                <a:latin typeface="Times New Roman" pitchFamily="18" charset="0"/>
                <a:cs typeface="Times New Roman" pitchFamily="18" charset="0"/>
              </a:rPr>
              <a:t>Уравнение теплового баланса помогает нам решить задачи независимо от количества тел, участвующих в теплообмене, и независимо от способов передачи тепла</a:t>
            </a:r>
            <a:r>
              <a:rPr lang="ru-RU" sz="3200" b="1" dirty="0" smtClean="0">
                <a:latin typeface="Times New Roman" pitchFamily="18" charset="0"/>
                <a:cs typeface="Times New Roman" pitchFamily="18" charset="0"/>
              </a:rPr>
              <a:t>.</a:t>
            </a:r>
            <a:br>
              <a:rPr lang="ru-RU" sz="3200" b="1" dirty="0" smtClean="0">
                <a:latin typeface="Times New Roman" pitchFamily="18" charset="0"/>
                <a:cs typeface="Times New Roman" pitchFamily="18" charset="0"/>
              </a:rPr>
            </a:br>
            <a:r>
              <a:rPr lang="ru-RU" sz="3200" b="1" dirty="0">
                <a:latin typeface="Times New Roman" pitchFamily="18" charset="0"/>
                <a:cs typeface="Times New Roman" pitchFamily="18" charset="0"/>
              </a:rPr>
              <a:t> Уравнение теплового баланса связывает количество теплоты, полученное одним телом, и количество теплоты, отданное другим телом при теплообмене. При этом в теплообмене могут участвовать не два тела, а три и более: Q1 + Q2 + Q3 + … = 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Desktop\depositphotos_129674304-stock-illustration-science-doodle-vector.jpg"/>
          <p:cNvPicPr>
            <a:picLocks noChangeAspect="1" noChangeArrowheads="1"/>
          </p:cNvPicPr>
          <p:nvPr/>
        </p:nvPicPr>
        <p:blipFill>
          <a:blip r:embed="rId2" cstate="print">
            <a:lum bright="70000" contrast="-70000"/>
          </a:blip>
          <a:srcRect/>
          <a:stretch>
            <a:fillRect/>
          </a:stretch>
        </p:blipFill>
        <p:spPr bwMode="auto">
          <a:xfrm>
            <a:off x="0" y="53752"/>
            <a:ext cx="9144000" cy="6804248"/>
          </a:xfrm>
          <a:prstGeom prst="rect">
            <a:avLst/>
          </a:prstGeom>
          <a:noFill/>
        </p:spPr>
      </p:pic>
      <p:sp>
        <p:nvSpPr>
          <p:cNvPr id="2" name="Заголовок 1"/>
          <p:cNvSpPr>
            <a:spLocks noGrp="1"/>
          </p:cNvSpPr>
          <p:nvPr>
            <p:ph type="title"/>
          </p:nvPr>
        </p:nvSpPr>
        <p:spPr>
          <a:xfrm>
            <a:off x="214282" y="274638"/>
            <a:ext cx="8572560" cy="6178698"/>
          </a:xfrm>
        </p:spPr>
        <p:txBody>
          <a:bodyPr>
            <a:normAutofit/>
          </a:bodyPr>
          <a:lstStyle/>
          <a:p>
            <a:pPr algn="just"/>
            <a:r>
              <a:rPr lang="ru-RU" sz="4000" b="1" dirty="0">
                <a:latin typeface="Times New Roman" pitchFamily="18" charset="0"/>
                <a:cs typeface="Times New Roman" pitchFamily="18" charset="0"/>
              </a:rPr>
              <a:t>Уравнение теплового баланса – это закон сохранения энергии для процессов теплообмена в </a:t>
            </a:r>
            <a:r>
              <a:rPr lang="ru-RU" sz="4000" b="1" dirty="0" err="1">
                <a:latin typeface="Times New Roman" pitchFamily="18" charset="0"/>
                <a:cs typeface="Times New Roman" pitchFamily="18" charset="0"/>
              </a:rPr>
              <a:t>термоизолированных</a:t>
            </a:r>
            <a:r>
              <a:rPr lang="ru-RU" sz="4000" b="1" dirty="0">
                <a:latin typeface="Times New Roman" pitchFamily="18" charset="0"/>
                <a:cs typeface="Times New Roman" pitchFamily="18" charset="0"/>
              </a:rPr>
              <a:t> системах. Оно даёт возможность определить те или иные </a:t>
            </a:r>
            <a:r>
              <a:rPr lang="ru-RU" sz="4000" b="1" dirty="0" smtClean="0">
                <a:latin typeface="Times New Roman" pitchFamily="18" charset="0"/>
                <a:cs typeface="Times New Roman" pitchFamily="18" charset="0"/>
              </a:rPr>
              <a:t>величины.</a:t>
            </a:r>
            <a:br>
              <a:rPr lang="ru-RU" sz="4000" b="1"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В </a:t>
            </a:r>
            <a:r>
              <a:rPr lang="ru-RU" sz="4000" b="1" dirty="0">
                <a:latin typeface="Times New Roman" pitchFamily="18" charset="0"/>
                <a:cs typeface="Times New Roman" pitchFamily="18" charset="0"/>
              </a:rPr>
              <a:t>частности, значения удельной теплоёмкости веществ определяют из уравнения теплового баланса.</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286256"/>
          </a:xfrm>
        </p:spPr>
        <p:txBody>
          <a:bodyPr>
            <a:noAutofit/>
          </a:bodyPr>
          <a:lstStyle/>
          <a:p>
            <a:pPr algn="l"/>
            <a:r>
              <a:rPr lang="ru-RU" sz="2800" dirty="0">
                <a:latin typeface="Times New Roman" pitchFamily="18" charset="0"/>
                <a:cs typeface="Times New Roman" pitchFamily="18" charset="0"/>
              </a:rPr>
              <a:t>В более старших классах используется следующее определение «уравнения теплового баланса»: Если в изолированной системе тел не происходит никаких превращений энергии кроме теплообмена, то количество теплоты, отданное телами, внутренняя энергия которых уменьшается, равно количеству теплоты, полученному телами, внутренняя энергия которых увеличивается. При этом суммарная энергия системы не изменяется«. А также используется другая формула уравнения (с учетом интегральной формы Первого начала термодинамики):</a:t>
            </a:r>
            <a:endParaRPr lang="ru-RU" sz="3200" dirty="0">
              <a:latin typeface="Times New Roman" pitchFamily="18" charset="0"/>
              <a:cs typeface="Times New Roman" pitchFamily="18" charset="0"/>
            </a:endParaRPr>
          </a:p>
        </p:txBody>
      </p:sp>
      <p:pic>
        <p:nvPicPr>
          <p:cNvPr id="2050" name="Picture 2" descr="C:\Users\admin\Desktop\XYho42dJgNk.jpg"/>
          <p:cNvPicPr>
            <a:picLocks noChangeAspect="1" noChangeArrowheads="1"/>
          </p:cNvPicPr>
          <p:nvPr/>
        </p:nvPicPr>
        <p:blipFill>
          <a:blip r:embed="rId2" cstate="print"/>
          <a:srcRect/>
          <a:stretch>
            <a:fillRect/>
          </a:stretch>
        </p:blipFill>
        <p:spPr bwMode="auto">
          <a:xfrm>
            <a:off x="1857356" y="4214818"/>
            <a:ext cx="5443437" cy="2138493"/>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9001156" cy="6669360"/>
          </a:xfrm>
        </p:spPr>
        <p:txBody>
          <a:bodyPr>
            <a:noAutofit/>
          </a:bodyPr>
          <a:lstStyle/>
          <a:p>
            <a:pPr algn="l"/>
            <a:r>
              <a:rPr lang="ru-RU" sz="2400" b="1" u="sng" dirty="0">
                <a:latin typeface="Times New Roman" pitchFamily="18" charset="0"/>
                <a:cs typeface="Times New Roman" pitchFamily="18" charset="0"/>
              </a:rPr>
              <a:t>Закон сохранения энергии в тепловых процессах</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Закон сохранения энергии в тепловых процессах выполняется при нагревании тел за счёт энергии, выделяющейся при сгорании топлива. Топливо — это природный газ, дрова, уголь, нефть. При его сгорании происходит химическая реакция окисления — атомы углерода соединяются с атомами кислорода, содержащимися в воздухе, и образуется молекула оксида углерода (углекислого газа) С02. При этом выделяется энергия.</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При сгорании различного топлива одинаковой массы выделяется разное количество теплоты. Например, хорошо известно, что природный газ является энергетически более выгодным топливом, чем дрова. Это значит, что для получения одного и того же количества теплоты, масса дров, которые нужно сжечь, должна быть существенно больше массы природного газа. Следовательно, различные виды топлива с энергетической точки зрения характеризуются величиной, называемой удельной теплотой сгорания топлива.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ru-RU" dirty="0" smtClean="0"/>
              <a:t>Теплопередача осуществляется от более нагретого тела к менее нагретому</a:t>
            </a:r>
            <a:endParaRPr lang="ru-RU" dirty="0"/>
          </a:p>
        </p:txBody>
      </p:sp>
      <p:sp>
        <p:nvSpPr>
          <p:cNvPr id="3" name="Содержимое 2"/>
          <p:cNvSpPr>
            <a:spLocks noGrp="1"/>
          </p:cNvSpPr>
          <p:nvPr>
            <p:ph idx="1"/>
          </p:nvPr>
        </p:nvSpPr>
        <p:spPr>
          <a:xfrm>
            <a:off x="0" y="1928813"/>
            <a:ext cx="6429375" cy="4929187"/>
          </a:xfrm>
        </p:spPr>
        <p:txBody>
          <a:bodyPr rtlCol="0">
            <a:normAutofit fontScale="92500" lnSpcReduction="10000"/>
          </a:bodyPr>
          <a:lstStyle/>
          <a:p>
            <a:pPr fontAlgn="auto">
              <a:spcAft>
                <a:spcPts val="0"/>
              </a:spcAft>
              <a:buFont typeface="Arial" pitchFamily="34" charset="0"/>
              <a:buChar char="•"/>
              <a:defRPr/>
            </a:pPr>
            <a:r>
              <a:rPr lang="ru-RU" dirty="0" smtClean="0"/>
              <a:t>При </a:t>
            </a:r>
            <a:r>
              <a:rPr lang="ru-RU" dirty="0" smtClean="0">
                <a:solidFill>
                  <a:srgbClr val="C00000"/>
                </a:solidFill>
              </a:rPr>
              <a:t>теплопередаче</a:t>
            </a:r>
            <a:r>
              <a:rPr lang="ru-RU" dirty="0" smtClean="0"/>
              <a:t> (теплообмене) </a:t>
            </a:r>
            <a:r>
              <a:rPr lang="ru-RU" dirty="0" smtClean="0">
                <a:solidFill>
                  <a:srgbClr val="C00000"/>
                </a:solidFill>
              </a:rPr>
              <a:t>внутренняя энергия</a:t>
            </a:r>
            <a:r>
              <a:rPr lang="ru-RU" dirty="0" smtClean="0"/>
              <a:t> одних тел уменьшается, а других – увеличивается, без изменения механической энергии тел и без совершения работы.</a:t>
            </a:r>
          </a:p>
          <a:p>
            <a:pPr fontAlgn="auto">
              <a:spcAft>
                <a:spcPts val="0"/>
              </a:spcAft>
              <a:buFont typeface="Arial" pitchFamily="34" charset="0"/>
              <a:buChar char="•"/>
              <a:defRPr/>
            </a:pPr>
            <a:r>
              <a:rPr lang="ru-RU" dirty="0" smtClean="0"/>
              <a:t>При этом </a:t>
            </a:r>
            <a:r>
              <a:rPr lang="ru-RU" b="1" dirty="0" smtClean="0">
                <a:solidFill>
                  <a:srgbClr val="FF0000"/>
                </a:solidFill>
              </a:rPr>
              <a:t>уменьшается внутренняя энергия тела-нагревателя</a:t>
            </a:r>
            <a:r>
              <a:rPr lang="ru-RU" dirty="0" smtClean="0"/>
              <a:t>, а </a:t>
            </a:r>
            <a:r>
              <a:rPr lang="ru-RU" b="1" dirty="0" smtClean="0">
                <a:solidFill>
                  <a:srgbClr val="FF0000"/>
                </a:solidFill>
              </a:rPr>
              <a:t>внутренняя энергия нагреваемого тела увеличивается </a:t>
            </a:r>
            <a:r>
              <a:rPr lang="ru-RU" dirty="0" smtClean="0"/>
              <a:t>.</a:t>
            </a:r>
          </a:p>
          <a:p>
            <a:pPr fontAlgn="auto">
              <a:spcAft>
                <a:spcPts val="0"/>
              </a:spcAft>
              <a:buFont typeface="Arial" pitchFamily="34" charset="0"/>
              <a:buChar char="•"/>
              <a:defRPr/>
            </a:pPr>
            <a:endParaRPr lang="ru-RU" dirty="0"/>
          </a:p>
        </p:txBody>
      </p:sp>
      <p:pic>
        <p:nvPicPr>
          <p:cNvPr id="17411" name="Picture 2" descr="http://class-fizika.narod.ru/8_class/8_urok/8_agreg/105.jpg"/>
          <p:cNvPicPr>
            <a:picLocks noChangeAspect="1" noChangeArrowheads="1"/>
          </p:cNvPicPr>
          <p:nvPr/>
        </p:nvPicPr>
        <p:blipFill>
          <a:blip r:embed="rId2" cstate="print"/>
          <a:srcRect/>
          <a:stretch>
            <a:fillRect/>
          </a:stretch>
        </p:blipFill>
        <p:spPr bwMode="auto">
          <a:xfrm>
            <a:off x="6357938" y="1428750"/>
            <a:ext cx="2643187" cy="5418138"/>
          </a:xfrm>
          <a:prstGeom prst="rect">
            <a:avLst/>
          </a:prstGeom>
          <a:noFill/>
          <a:ln w="9525">
            <a:noFill/>
            <a:miter lim="800000"/>
            <a:headEnd/>
            <a:tailEnd/>
          </a:ln>
        </p:spPr>
      </p:pic>
      <p:sp>
        <p:nvSpPr>
          <p:cNvPr id="5" name="Выноска-облако 4"/>
          <p:cNvSpPr/>
          <p:nvPr/>
        </p:nvSpPr>
        <p:spPr>
          <a:xfrm>
            <a:off x="5857875" y="4714875"/>
            <a:ext cx="3286125" cy="1071563"/>
          </a:xfrm>
          <a:prstGeom prst="cloudCallout">
            <a:avLst>
              <a:gd name="adj1" fmla="val 12500"/>
              <a:gd name="adj2" fmla="val -124610"/>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solidFill>
                  <a:srgbClr val="FF0000"/>
                </a:solidFill>
              </a:rPr>
              <a:t>ТЕПЛОПЕРЕДАЧА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5400" b="1" dirty="0">
                <a:solidFill>
                  <a:schemeClr val="tx2">
                    <a:lumMod val="50000"/>
                  </a:schemeClr>
                </a:solidFill>
                <a:effectLst>
                  <a:outerShdw blurRad="38100" dist="38100" dir="2700000" algn="tl">
                    <a:srgbClr val="000000">
                      <a:alpha val="43137"/>
                    </a:srgbClr>
                  </a:outerShdw>
                </a:effectLst>
              </a:rPr>
              <a:t>Первое </a:t>
            </a:r>
            <a:r>
              <a:rPr lang="ru-RU" sz="5400" b="1" dirty="0" smtClean="0">
                <a:solidFill>
                  <a:schemeClr val="tx2">
                    <a:lumMod val="50000"/>
                  </a:schemeClr>
                </a:solidFill>
                <a:effectLst>
                  <a:outerShdw blurRad="38100" dist="38100" dir="2700000" algn="tl">
                    <a:srgbClr val="000000">
                      <a:alpha val="43137"/>
                    </a:srgbClr>
                  </a:outerShdw>
                </a:effectLst>
              </a:rPr>
              <a:t>начало </a:t>
            </a:r>
            <a:r>
              <a:rPr lang="ru-RU" sz="5400" b="1" dirty="0" smtClean="0">
                <a:solidFill>
                  <a:schemeClr val="tx2">
                    <a:lumMod val="50000"/>
                  </a:schemeClr>
                </a:solidFill>
                <a:effectLst>
                  <a:outerShdw blurRad="38100" dist="38100" dir="2700000" algn="tl">
                    <a:srgbClr val="000000">
                      <a:alpha val="43137"/>
                    </a:srgbClr>
                  </a:outerShdw>
                </a:effectLst>
              </a:rPr>
              <a:t>термодинамики</a:t>
            </a:r>
            <a:endParaRPr lang="ru-RU" sz="5400" dirty="0">
              <a:solidFill>
                <a:schemeClr val="tx2">
                  <a:lumMod val="50000"/>
                </a:schemeClr>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0682775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latin typeface="Times New Roman"/>
                <a:ea typeface="Calibri"/>
              </a:rPr>
              <a:t>Машина, </a:t>
            </a:r>
            <a:r>
              <a:rPr lang="ru-RU" dirty="0">
                <a:latin typeface="Times New Roman"/>
                <a:ea typeface="Calibri"/>
              </a:rPr>
              <a:t>которая производила бы работу, не потребляя эквивалентного количества </a:t>
            </a:r>
            <a:r>
              <a:rPr lang="ru-RU" dirty="0" smtClean="0">
                <a:latin typeface="Times New Roman"/>
                <a:ea typeface="Calibri"/>
              </a:rPr>
              <a:t>энергии назвали </a:t>
            </a:r>
            <a:r>
              <a:rPr lang="ru-RU" b="1" i="1" dirty="0">
                <a:latin typeface="Times New Roman"/>
                <a:ea typeface="Calibri"/>
              </a:rPr>
              <a:t>вечным двигателем</a:t>
            </a:r>
            <a:r>
              <a:rPr lang="ru-RU" i="1" dirty="0">
                <a:latin typeface="Times New Roman"/>
                <a:ea typeface="Calibri"/>
              </a:rPr>
              <a:t> </a:t>
            </a:r>
            <a:r>
              <a:rPr lang="ru-RU" dirty="0">
                <a:latin typeface="Times New Roman"/>
                <a:ea typeface="Calibri"/>
              </a:rPr>
              <a:t>(от лат. </a:t>
            </a:r>
            <a:r>
              <a:rPr lang="ru-RU" i="1" dirty="0" err="1">
                <a:latin typeface="Times New Roman"/>
                <a:ea typeface="Calibri"/>
              </a:rPr>
              <a:t>perpetuum</a:t>
            </a:r>
            <a:r>
              <a:rPr lang="ru-RU" i="1" dirty="0">
                <a:latin typeface="Times New Roman"/>
                <a:ea typeface="Calibri"/>
              </a:rPr>
              <a:t> </a:t>
            </a:r>
            <a:r>
              <a:rPr lang="ru-RU" i="1" dirty="0" err="1">
                <a:latin typeface="Times New Roman"/>
                <a:ea typeface="Calibri"/>
              </a:rPr>
              <a:t>mobile</a:t>
            </a:r>
            <a:r>
              <a:rPr lang="ru-RU" i="1" dirty="0">
                <a:latin typeface="Times New Roman"/>
                <a:ea typeface="Calibri"/>
              </a:rPr>
              <a:t> – </a:t>
            </a:r>
            <a:r>
              <a:rPr lang="ru-RU" dirty="0">
                <a:latin typeface="Times New Roman"/>
                <a:ea typeface="Calibri"/>
              </a:rPr>
              <a:t>непрерывное движение) </a:t>
            </a:r>
            <a:r>
              <a:rPr lang="ru-RU" b="1" i="1" dirty="0">
                <a:latin typeface="Times New Roman"/>
                <a:ea typeface="Calibri"/>
              </a:rPr>
              <a:t>первого рода</a:t>
            </a:r>
            <a:r>
              <a:rPr lang="ru-RU" dirty="0" smtClean="0">
                <a:latin typeface="Times New Roman"/>
                <a:ea typeface="Calibri"/>
              </a:rPr>
              <a:t>.</a:t>
            </a:r>
          </a:p>
          <a:p>
            <a:pPr indent="449580">
              <a:lnSpc>
                <a:spcPct val="115000"/>
              </a:lnSpc>
              <a:spcAft>
                <a:spcPts val="0"/>
              </a:spcAft>
            </a:pPr>
            <a:r>
              <a:rPr lang="ru-RU" dirty="0" smtClean="0">
                <a:latin typeface="Times New Roman"/>
                <a:ea typeface="Calibri"/>
                <a:cs typeface="Times New Roman"/>
              </a:rPr>
              <a:t>Первое </a:t>
            </a:r>
            <a:r>
              <a:rPr lang="ru-RU" dirty="0">
                <a:latin typeface="Times New Roman"/>
                <a:ea typeface="Calibri"/>
                <a:cs typeface="Times New Roman"/>
              </a:rPr>
              <a:t>начало термодинамики формулируют в виде следующего утверждения: невозможно построить </a:t>
            </a:r>
            <a:r>
              <a:rPr lang="ru-RU" dirty="0" err="1">
                <a:latin typeface="Times New Roman"/>
                <a:ea typeface="Calibri"/>
                <a:cs typeface="Times New Roman"/>
              </a:rPr>
              <a:t>перпетуум</a:t>
            </a:r>
            <a:r>
              <a:rPr lang="ru-RU" dirty="0">
                <a:latin typeface="Times New Roman"/>
                <a:ea typeface="Calibri"/>
                <a:cs typeface="Times New Roman"/>
              </a:rPr>
              <a:t> </a:t>
            </a:r>
            <a:r>
              <a:rPr lang="ru-RU" dirty="0" err="1">
                <a:latin typeface="Times New Roman"/>
                <a:ea typeface="Calibri"/>
                <a:cs typeface="Times New Roman"/>
              </a:rPr>
              <a:t>мобиле</a:t>
            </a:r>
            <a:r>
              <a:rPr lang="ru-RU" dirty="0">
                <a:latin typeface="Times New Roman"/>
                <a:ea typeface="Calibri"/>
                <a:cs typeface="Times New Roman"/>
              </a:rPr>
              <a:t> первого рода.</a:t>
            </a:r>
            <a:endParaRPr lang="ru-RU" sz="1800" dirty="0">
              <a:latin typeface="Calibri"/>
              <a:ea typeface="Calibri"/>
              <a:cs typeface="Times New Roman"/>
            </a:endParaRPr>
          </a:p>
          <a:p>
            <a:endParaRPr lang="ru-RU" dirty="0"/>
          </a:p>
        </p:txBody>
      </p:sp>
      <p:sp>
        <p:nvSpPr>
          <p:cNvPr id="3" name="Заголовок 2"/>
          <p:cNvSpPr>
            <a:spLocks noGrp="1"/>
          </p:cNvSpPr>
          <p:nvPr>
            <p:ph type="title"/>
          </p:nvPr>
        </p:nvSpPr>
        <p:spPr/>
        <p:txBody>
          <a:bodyPr/>
          <a:lstStyle/>
          <a:p>
            <a:r>
              <a:rPr lang="ru-RU" dirty="0" smtClean="0"/>
              <a:t>Первое начало термодинамики</a:t>
            </a:r>
            <a:endParaRPr lang="ru-RU" dirty="0"/>
          </a:p>
        </p:txBody>
      </p:sp>
    </p:spTree>
    <p:extLst>
      <p:ext uri="{BB962C8B-B14F-4D97-AF65-F5344CB8AC3E}">
        <p14:creationId xmlns="" xmlns:p14="http://schemas.microsoft.com/office/powerpoint/2010/main" val="434096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indent="449580" algn="just">
              <a:lnSpc>
                <a:spcPct val="115000"/>
              </a:lnSpc>
              <a:spcAft>
                <a:spcPts val="0"/>
              </a:spcAft>
            </a:pPr>
            <a:r>
              <a:rPr lang="ru-RU" b="1" i="1" dirty="0">
                <a:latin typeface="Times New Roman"/>
                <a:ea typeface="Calibri"/>
                <a:cs typeface="Times New Roman"/>
              </a:rPr>
              <a:t>Первое начало термодинамики </a:t>
            </a:r>
            <a:r>
              <a:rPr lang="ru-RU" b="1" dirty="0">
                <a:latin typeface="Times New Roman"/>
                <a:ea typeface="Calibri"/>
                <a:cs typeface="Times New Roman"/>
              </a:rPr>
              <a:t>(закон сохранения и превращения энергии):</a:t>
            </a:r>
            <a:r>
              <a:rPr lang="ru-RU" i="1" dirty="0">
                <a:latin typeface="Times New Roman"/>
                <a:ea typeface="Calibri"/>
                <a:cs typeface="Times New Roman"/>
              </a:rPr>
              <a:t> при разнообразных процессах, протекающих в природе, энергия не возникает из ничего и не уничтожается, но превращается лишь из одних видов в другие</a:t>
            </a:r>
            <a:r>
              <a:rPr lang="ru-RU" dirty="0">
                <a:latin typeface="Times New Roman"/>
                <a:ea typeface="Calibri"/>
                <a:cs typeface="Times New Roman"/>
              </a:rPr>
              <a:t>.</a:t>
            </a:r>
            <a:endParaRPr lang="ru-RU" sz="1800" dirty="0">
              <a:latin typeface="Calibri"/>
              <a:ea typeface="Calibri"/>
              <a:cs typeface="Times New Roman"/>
            </a:endParaRPr>
          </a:p>
          <a:p>
            <a:endParaRPr lang="ru-RU" dirty="0"/>
          </a:p>
        </p:txBody>
      </p:sp>
      <p:sp>
        <p:nvSpPr>
          <p:cNvPr id="3" name="Заголовок 2"/>
          <p:cNvSpPr>
            <a:spLocks noGrp="1"/>
          </p:cNvSpPr>
          <p:nvPr>
            <p:ph type="title"/>
          </p:nvPr>
        </p:nvSpPr>
        <p:spPr/>
        <p:txBody>
          <a:bodyPr/>
          <a:lstStyle/>
          <a:p>
            <a:r>
              <a:rPr lang="ru-RU" dirty="0" smtClean="0"/>
              <a:t>Первое начало термодинамики</a:t>
            </a:r>
            <a:endParaRPr lang="ru-RU" dirty="0"/>
          </a:p>
        </p:txBody>
      </p:sp>
    </p:spTree>
    <p:extLst>
      <p:ext uri="{BB962C8B-B14F-4D97-AF65-F5344CB8AC3E}">
        <p14:creationId xmlns="" xmlns:p14="http://schemas.microsoft.com/office/powerpoint/2010/main" val="7822084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indent="449580" algn="just">
              <a:lnSpc>
                <a:spcPct val="115000"/>
              </a:lnSpc>
              <a:spcAft>
                <a:spcPts val="0"/>
              </a:spcAft>
            </a:pPr>
            <a:r>
              <a:rPr lang="ru-RU" sz="2800" dirty="0" smtClean="0">
                <a:latin typeface="Times New Roman"/>
                <a:ea typeface="Calibri"/>
                <a:cs typeface="Times New Roman"/>
              </a:rPr>
              <a:t>Изменение </a:t>
            </a:r>
            <a:r>
              <a:rPr lang="ru-RU" sz="2800" dirty="0">
                <a:latin typeface="Times New Roman"/>
                <a:ea typeface="Calibri"/>
                <a:cs typeface="Times New Roman"/>
              </a:rPr>
              <a:t>внутренней энергии тела равно разности сообщённого телу количества теплоты и произведённой над ним механической </a:t>
            </a:r>
            <a:r>
              <a:rPr lang="ru-RU" sz="2800" dirty="0" smtClean="0">
                <a:latin typeface="Times New Roman"/>
                <a:ea typeface="Calibri"/>
                <a:cs typeface="Times New Roman"/>
              </a:rPr>
              <a:t>работы</a:t>
            </a:r>
            <a:r>
              <a:rPr lang="ru-RU" sz="2800" dirty="0">
                <a:latin typeface="Times New Roman"/>
                <a:ea typeface="Calibri"/>
                <a:cs typeface="Times New Roman"/>
              </a:rPr>
              <a:t>:</a:t>
            </a:r>
            <a:endParaRPr lang="ru-RU" sz="2800" dirty="0" smtClean="0">
              <a:latin typeface="Times New Roman"/>
              <a:ea typeface="Calibri"/>
              <a:cs typeface="Times New Roman"/>
            </a:endParaRPr>
          </a:p>
          <a:p>
            <a:pPr indent="0" algn="ctr">
              <a:lnSpc>
                <a:spcPct val="115000"/>
              </a:lnSpc>
              <a:spcAft>
                <a:spcPts val="0"/>
              </a:spcAft>
              <a:buNone/>
            </a:pPr>
            <a:r>
              <a:rPr lang="ru-RU" sz="2800" dirty="0" smtClean="0">
                <a:latin typeface="Times New Roman"/>
                <a:ea typeface="Calibri"/>
                <a:cs typeface="Times New Roman"/>
              </a:rPr>
              <a:t>∆</a:t>
            </a:r>
            <a:r>
              <a:rPr lang="en-US" sz="2800" i="1" dirty="0">
                <a:latin typeface="Times New Roman"/>
                <a:ea typeface="Calibri"/>
                <a:cs typeface="Times New Roman"/>
              </a:rPr>
              <a:t>U</a:t>
            </a:r>
            <a:r>
              <a:rPr lang="ru-RU" sz="2800" dirty="0">
                <a:latin typeface="Times New Roman"/>
                <a:ea typeface="Calibri"/>
                <a:cs typeface="Times New Roman"/>
              </a:rPr>
              <a:t> = </a:t>
            </a:r>
            <a:r>
              <a:rPr lang="en-US" sz="2800" i="1" dirty="0">
                <a:latin typeface="Times New Roman"/>
                <a:ea typeface="Calibri"/>
                <a:cs typeface="Times New Roman"/>
              </a:rPr>
              <a:t>Q</a:t>
            </a:r>
            <a:r>
              <a:rPr lang="ru-RU" sz="2800" dirty="0">
                <a:latin typeface="Times New Roman"/>
                <a:ea typeface="Calibri"/>
                <a:cs typeface="Times New Roman"/>
              </a:rPr>
              <a:t> – </a:t>
            </a:r>
            <a:r>
              <a:rPr lang="en-US" sz="2800" i="1" dirty="0">
                <a:latin typeface="Times New Roman"/>
                <a:ea typeface="Calibri"/>
                <a:cs typeface="Times New Roman"/>
              </a:rPr>
              <a:t>A</a:t>
            </a:r>
            <a:r>
              <a:rPr lang="ru-RU" sz="2800" dirty="0">
                <a:latin typeface="Times New Roman"/>
                <a:ea typeface="Calibri"/>
                <a:cs typeface="Times New Roman"/>
              </a:rPr>
              <a:t>.</a:t>
            </a:r>
            <a:endParaRPr lang="ru-RU" sz="2000" dirty="0">
              <a:latin typeface="Calibri"/>
              <a:ea typeface="Calibri"/>
              <a:cs typeface="Times New Roman"/>
            </a:endParaRPr>
          </a:p>
          <a:p>
            <a:endParaRPr lang="ru-RU" dirty="0"/>
          </a:p>
        </p:txBody>
      </p:sp>
      <p:sp>
        <p:nvSpPr>
          <p:cNvPr id="3" name="Заголовок 2"/>
          <p:cNvSpPr>
            <a:spLocks noGrp="1"/>
          </p:cNvSpPr>
          <p:nvPr>
            <p:ph type="title"/>
          </p:nvPr>
        </p:nvSpPr>
        <p:spPr/>
        <p:txBody>
          <a:bodyPr/>
          <a:lstStyle/>
          <a:p>
            <a:r>
              <a:rPr lang="ru-RU" dirty="0" smtClean="0"/>
              <a:t>Первое начало термодинамики</a:t>
            </a:r>
            <a:endParaRPr lang="ru-RU" dirty="0"/>
          </a:p>
        </p:txBody>
      </p:sp>
    </p:spTree>
    <p:extLst>
      <p:ext uri="{BB962C8B-B14F-4D97-AF65-F5344CB8AC3E}">
        <p14:creationId xmlns="" xmlns:p14="http://schemas.microsoft.com/office/powerpoint/2010/main" val="41971163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pPr indent="449580" algn="just">
              <a:lnSpc>
                <a:spcPct val="115000"/>
              </a:lnSpc>
              <a:spcAft>
                <a:spcPts val="0"/>
              </a:spcAft>
            </a:pPr>
            <a:r>
              <a:rPr lang="ru-RU" sz="2800" dirty="0" smtClean="0">
                <a:latin typeface="Times New Roman"/>
                <a:ea typeface="Calibri"/>
                <a:cs typeface="Times New Roman"/>
              </a:rPr>
              <a:t>Количество </a:t>
            </a:r>
            <a:r>
              <a:rPr lang="ru-RU" sz="2800" dirty="0">
                <a:latin typeface="Times New Roman"/>
                <a:ea typeface="Calibri"/>
                <a:cs typeface="Times New Roman"/>
              </a:rPr>
              <a:t>теплоты, сообщённое телу, идёт на увеличение его внутренней энергии и на совершение телом работы над внешними телами.</a:t>
            </a:r>
            <a:endParaRPr lang="ru-RU" sz="2000" dirty="0">
              <a:latin typeface="Calibri"/>
              <a:ea typeface="Calibri"/>
              <a:cs typeface="Times New Roman"/>
            </a:endParaRPr>
          </a:p>
          <a:p>
            <a:pPr marL="0" indent="0" algn="ctr">
              <a:buNone/>
            </a:pPr>
            <a:r>
              <a:rPr lang="en-US" sz="2800" i="1" dirty="0">
                <a:latin typeface="Times New Roman"/>
                <a:ea typeface="Calibri"/>
                <a:cs typeface="Times New Roman"/>
              </a:rPr>
              <a:t>Q</a:t>
            </a:r>
            <a:r>
              <a:rPr lang="en-US" sz="2800" dirty="0">
                <a:latin typeface="Times New Roman"/>
                <a:ea typeface="Calibri"/>
                <a:cs typeface="Times New Roman"/>
              </a:rPr>
              <a:t> </a:t>
            </a:r>
            <a:r>
              <a:rPr lang="ru-RU" sz="2800" dirty="0">
                <a:latin typeface="Times New Roman"/>
                <a:ea typeface="Calibri"/>
                <a:cs typeface="Times New Roman"/>
              </a:rPr>
              <a:t>= ∆</a:t>
            </a:r>
            <a:r>
              <a:rPr lang="en-US" sz="2800" i="1" dirty="0">
                <a:latin typeface="Times New Roman"/>
                <a:ea typeface="Calibri"/>
                <a:cs typeface="Times New Roman"/>
              </a:rPr>
              <a:t>U</a:t>
            </a:r>
            <a:r>
              <a:rPr lang="ru-RU" sz="2800" dirty="0">
                <a:latin typeface="Times New Roman"/>
                <a:ea typeface="Calibri"/>
                <a:cs typeface="Times New Roman"/>
              </a:rPr>
              <a:t> + </a:t>
            </a:r>
            <a:r>
              <a:rPr lang="en-US" sz="2800" i="1" dirty="0">
                <a:latin typeface="Times New Roman"/>
                <a:ea typeface="Calibri"/>
                <a:cs typeface="Times New Roman"/>
              </a:rPr>
              <a:t>A</a:t>
            </a:r>
            <a:r>
              <a:rPr lang="ru-RU" sz="2800" dirty="0">
                <a:latin typeface="Times New Roman"/>
                <a:ea typeface="Calibri"/>
                <a:cs typeface="Times New Roman"/>
              </a:rPr>
              <a:t>.</a:t>
            </a:r>
            <a:endParaRPr lang="ru-RU" sz="2000" dirty="0">
              <a:latin typeface="Calibri"/>
              <a:ea typeface="Calibri"/>
              <a:cs typeface="Times New Roman"/>
            </a:endParaRPr>
          </a:p>
          <a:p>
            <a:endParaRPr lang="ru-RU" sz="2800" dirty="0"/>
          </a:p>
        </p:txBody>
      </p:sp>
      <p:sp>
        <p:nvSpPr>
          <p:cNvPr id="3" name="Заголовок 2"/>
          <p:cNvSpPr>
            <a:spLocks noGrp="1"/>
          </p:cNvSpPr>
          <p:nvPr>
            <p:ph type="title"/>
          </p:nvPr>
        </p:nvSpPr>
        <p:spPr/>
        <p:txBody>
          <a:bodyPr/>
          <a:lstStyle/>
          <a:p>
            <a:r>
              <a:rPr lang="ru-RU" dirty="0" smtClean="0"/>
              <a:t>Первое начало термодинамики</a:t>
            </a:r>
            <a:endParaRPr lang="ru-RU" dirty="0"/>
          </a:p>
        </p:txBody>
      </p:sp>
    </p:spTree>
    <p:extLst>
      <p:ext uri="{BB962C8B-B14F-4D97-AF65-F5344CB8AC3E}">
        <p14:creationId xmlns="" xmlns:p14="http://schemas.microsoft.com/office/powerpoint/2010/main" val="10115738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indent="449580" algn="just">
              <a:lnSpc>
                <a:spcPct val="115000"/>
              </a:lnSpc>
              <a:spcAft>
                <a:spcPts val="0"/>
              </a:spcAft>
            </a:pPr>
            <a:r>
              <a:rPr lang="ru-RU" sz="2800" dirty="0">
                <a:latin typeface="Times New Roman"/>
                <a:ea typeface="Calibri"/>
                <a:cs typeface="Times New Roman"/>
              </a:rPr>
              <a:t>Если в замкнутой системе, состоящей из нескольких тел, имеющих первоначально различные температуры, происходит теплообмен, то никакой работы внутри системы не совершается.</a:t>
            </a:r>
            <a:endParaRPr lang="ru-RU" sz="2000" dirty="0">
              <a:latin typeface="Calibri"/>
              <a:ea typeface="Calibri"/>
              <a:cs typeface="Times New Roman"/>
            </a:endParaRPr>
          </a:p>
          <a:p>
            <a:endParaRPr lang="ru-RU" dirty="0"/>
          </a:p>
        </p:txBody>
      </p:sp>
      <p:sp>
        <p:nvSpPr>
          <p:cNvPr id="3" name="Заголовок 2"/>
          <p:cNvSpPr>
            <a:spLocks noGrp="1"/>
          </p:cNvSpPr>
          <p:nvPr>
            <p:ph type="title"/>
          </p:nvPr>
        </p:nvSpPr>
        <p:spPr/>
        <p:txBody>
          <a:bodyPr>
            <a:normAutofit fontScale="90000"/>
          </a:bodyPr>
          <a:lstStyle/>
          <a:p>
            <a:r>
              <a:rPr lang="ru-RU" dirty="0" smtClean="0"/>
              <a:t>Формулировка первого закона термодинамики</a:t>
            </a:r>
            <a:endParaRPr lang="ru-RU" dirty="0"/>
          </a:p>
        </p:txBody>
      </p:sp>
    </p:spTree>
    <p:extLst>
      <p:ext uri="{BB962C8B-B14F-4D97-AF65-F5344CB8AC3E}">
        <p14:creationId xmlns="" xmlns:p14="http://schemas.microsoft.com/office/powerpoint/2010/main" val="851307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pPr indent="449580" algn="just">
              <a:lnSpc>
                <a:spcPct val="115000"/>
              </a:lnSpc>
              <a:spcAft>
                <a:spcPts val="0"/>
              </a:spcAft>
            </a:pPr>
            <a:r>
              <a:rPr lang="ru-RU" sz="2800" dirty="0">
                <a:latin typeface="Times New Roman"/>
                <a:ea typeface="Calibri"/>
                <a:cs typeface="Times New Roman"/>
              </a:rPr>
              <a:t>У</a:t>
            </a:r>
            <a:r>
              <a:rPr lang="ru-RU" sz="2800" dirty="0" smtClean="0">
                <a:latin typeface="Times New Roman"/>
                <a:ea typeface="Calibri"/>
                <a:cs typeface="Times New Roman"/>
              </a:rPr>
              <a:t>равнение </a:t>
            </a:r>
            <a:r>
              <a:rPr lang="ru-RU" sz="2800" dirty="0">
                <a:latin typeface="Times New Roman"/>
                <a:ea typeface="Calibri"/>
                <a:cs typeface="Times New Roman"/>
              </a:rPr>
              <a:t>теплового баланса для замкнутой системы имеет вид:  </a:t>
            </a:r>
            <a:endParaRPr lang="ru-RU" sz="2800" dirty="0" smtClean="0">
              <a:latin typeface="Times New Roman"/>
              <a:ea typeface="Calibri"/>
              <a:cs typeface="Times New Roman"/>
            </a:endParaRPr>
          </a:p>
          <a:p>
            <a:pPr indent="0" algn="ctr">
              <a:lnSpc>
                <a:spcPct val="115000"/>
              </a:lnSpc>
              <a:spcAft>
                <a:spcPts val="0"/>
              </a:spcAft>
              <a:buNone/>
            </a:pPr>
            <a:r>
              <a:rPr lang="en-US" sz="2800" i="1" dirty="0" smtClean="0">
                <a:latin typeface="Times New Roman"/>
                <a:ea typeface="Calibri"/>
                <a:cs typeface="Times New Roman"/>
              </a:rPr>
              <a:t>Q</a:t>
            </a:r>
            <a:r>
              <a:rPr lang="ru-RU" sz="2800" baseline="-25000" dirty="0">
                <a:latin typeface="Times New Roman"/>
                <a:ea typeface="Calibri"/>
                <a:cs typeface="Times New Roman"/>
              </a:rPr>
              <a:t>1</a:t>
            </a:r>
            <a:r>
              <a:rPr lang="ru-RU" sz="2800" dirty="0">
                <a:latin typeface="Times New Roman"/>
                <a:ea typeface="Calibri"/>
                <a:cs typeface="Times New Roman"/>
              </a:rPr>
              <a:t> + </a:t>
            </a:r>
            <a:r>
              <a:rPr lang="en-US" sz="2800" i="1" dirty="0">
                <a:latin typeface="Times New Roman"/>
                <a:ea typeface="Calibri"/>
                <a:cs typeface="Times New Roman"/>
              </a:rPr>
              <a:t>Q</a:t>
            </a:r>
            <a:r>
              <a:rPr lang="ru-RU" sz="2800" baseline="-25000" dirty="0">
                <a:latin typeface="Times New Roman"/>
                <a:ea typeface="Calibri"/>
                <a:cs typeface="Times New Roman"/>
              </a:rPr>
              <a:t>2</a:t>
            </a:r>
            <a:r>
              <a:rPr lang="ru-RU" sz="2800" dirty="0">
                <a:latin typeface="Times New Roman"/>
                <a:ea typeface="Calibri"/>
                <a:cs typeface="Times New Roman"/>
              </a:rPr>
              <a:t> + … </a:t>
            </a:r>
            <a:r>
              <a:rPr lang="en-US" sz="2800" dirty="0">
                <a:latin typeface="Times New Roman"/>
                <a:ea typeface="Calibri"/>
                <a:cs typeface="Times New Roman"/>
              </a:rPr>
              <a:t>+ </a:t>
            </a:r>
            <a:r>
              <a:rPr lang="en-US" sz="2800" i="1" dirty="0" err="1">
                <a:latin typeface="Times New Roman"/>
                <a:ea typeface="Calibri"/>
                <a:cs typeface="Times New Roman"/>
              </a:rPr>
              <a:t>Q</a:t>
            </a:r>
            <a:r>
              <a:rPr lang="en-US" sz="2800" i="1" baseline="-25000" dirty="0" err="1">
                <a:latin typeface="Times New Roman"/>
                <a:ea typeface="Calibri"/>
                <a:cs typeface="Times New Roman"/>
              </a:rPr>
              <a:t>n</a:t>
            </a:r>
            <a:r>
              <a:rPr lang="en-US" sz="2800" dirty="0">
                <a:latin typeface="Times New Roman"/>
                <a:ea typeface="Calibri"/>
                <a:cs typeface="Times New Roman"/>
              </a:rPr>
              <a:t> = 0</a:t>
            </a:r>
            <a:r>
              <a:rPr lang="ru-RU" sz="2800" dirty="0">
                <a:latin typeface="Times New Roman"/>
                <a:ea typeface="Calibri"/>
                <a:cs typeface="Times New Roman"/>
              </a:rPr>
              <a:t>.</a:t>
            </a:r>
            <a:endParaRPr lang="ru-RU" sz="2000" dirty="0">
              <a:latin typeface="Calibri"/>
              <a:ea typeface="Calibri"/>
              <a:cs typeface="Times New Roman"/>
            </a:endParaRPr>
          </a:p>
          <a:p>
            <a:endParaRPr lang="ru-RU" sz="2800" dirty="0"/>
          </a:p>
        </p:txBody>
      </p:sp>
      <p:sp>
        <p:nvSpPr>
          <p:cNvPr id="3" name="Заголовок 2"/>
          <p:cNvSpPr>
            <a:spLocks noGrp="1"/>
          </p:cNvSpPr>
          <p:nvPr>
            <p:ph type="title"/>
          </p:nvPr>
        </p:nvSpPr>
        <p:spPr/>
        <p:txBody>
          <a:bodyPr/>
          <a:lstStyle/>
          <a:p>
            <a:r>
              <a:rPr lang="ru-RU" dirty="0" smtClean="0"/>
              <a:t>Первое начало термодинамики</a:t>
            </a:r>
            <a:endParaRPr lang="ru-RU" dirty="0"/>
          </a:p>
        </p:txBody>
      </p:sp>
    </p:spTree>
    <p:extLst>
      <p:ext uri="{BB962C8B-B14F-4D97-AF65-F5344CB8AC3E}">
        <p14:creationId xmlns="" xmlns:p14="http://schemas.microsoft.com/office/powerpoint/2010/main" val="14689600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2" name="Объект 1"/>
              <p:cNvSpPr>
                <a:spLocks noGrp="1"/>
              </p:cNvSpPr>
              <p:nvPr>
                <p:ph idx="1"/>
              </p:nvPr>
            </p:nvSpPr>
            <p:spPr/>
            <p:txBody>
              <a:bodyPr/>
              <a:lstStyle/>
              <a:p>
                <a:pPr indent="449580" algn="just">
                  <a:lnSpc>
                    <a:spcPct val="115000"/>
                  </a:lnSpc>
                  <a:spcAft>
                    <a:spcPts val="0"/>
                  </a:spcAft>
                </a:pPr>
                <a:r>
                  <a:rPr lang="ru-RU" dirty="0">
                    <a:latin typeface="Times New Roman"/>
                    <a:ea typeface="Calibri"/>
                    <a:cs typeface="Times New Roman"/>
                  </a:rPr>
                  <a:t>В соответствии с выражением </a:t>
                </a:r>
                <a14:m>
                  <m:oMath xmlns:m="http://schemas.openxmlformats.org/officeDocument/2006/math">
                    <m:r>
                      <a:rPr lang="ru-RU" i="1">
                        <a:effectLst/>
                        <a:latin typeface="Cambria Math"/>
                        <a:ea typeface="Calibri"/>
                        <a:cs typeface="Times New Roman"/>
                      </a:rPr>
                      <m:t>𝑐</m:t>
                    </m:r>
                    <m:r>
                      <a:rPr lang="ru-RU" i="1">
                        <a:effectLst/>
                        <a:latin typeface="Cambria Math"/>
                        <a:ea typeface="Calibri"/>
                        <a:cs typeface="Times New Roman"/>
                      </a:rPr>
                      <m:t>=</m:t>
                    </m:r>
                    <m:f>
                      <m:fPr>
                        <m:ctrlPr>
                          <a:rPr lang="ru-RU" i="1">
                            <a:effectLst/>
                            <a:latin typeface="Cambria Math"/>
                            <a:ea typeface="Calibri"/>
                            <a:cs typeface="Times New Roman"/>
                          </a:rPr>
                        </m:ctrlPr>
                      </m:fPr>
                      <m:num>
                        <m:r>
                          <a:rPr lang="ru-RU" i="1">
                            <a:effectLst/>
                            <a:latin typeface="Cambria Math"/>
                            <a:ea typeface="Calibri"/>
                            <a:cs typeface="Times New Roman"/>
                          </a:rPr>
                          <m:t>𝐶</m:t>
                        </m:r>
                      </m:num>
                      <m:den>
                        <m:r>
                          <a:rPr lang="ru-RU" i="1">
                            <a:effectLst/>
                            <a:latin typeface="Cambria Math"/>
                            <a:ea typeface="Calibri"/>
                            <a:cs typeface="Times New Roman"/>
                          </a:rPr>
                          <m:t>𝑚</m:t>
                        </m:r>
                      </m:den>
                    </m:f>
                    <m:r>
                      <a:rPr lang="ru-RU" i="1">
                        <a:effectLst/>
                        <a:latin typeface="Cambria Math"/>
                        <a:ea typeface="Calibri"/>
                        <a:cs typeface="Times New Roman"/>
                      </a:rPr>
                      <m:t>=</m:t>
                    </m:r>
                    <m:f>
                      <m:fPr>
                        <m:ctrlPr>
                          <a:rPr lang="ru-RU" i="1">
                            <a:effectLst/>
                            <a:latin typeface="Cambria Math"/>
                            <a:ea typeface="Calibri"/>
                            <a:cs typeface="Times New Roman"/>
                          </a:rPr>
                        </m:ctrlPr>
                      </m:fPr>
                      <m:num>
                        <m:r>
                          <a:rPr lang="ru-RU" i="1">
                            <a:effectLst/>
                            <a:latin typeface="Cambria Math"/>
                            <a:ea typeface="Calibri"/>
                            <a:cs typeface="Times New Roman"/>
                          </a:rPr>
                          <m:t>𝑄</m:t>
                        </m:r>
                      </m:num>
                      <m:den>
                        <m:r>
                          <a:rPr lang="ru-RU" i="1">
                            <a:effectLst/>
                            <a:latin typeface="Cambria Math"/>
                            <a:ea typeface="Calibri"/>
                            <a:cs typeface="Times New Roman"/>
                          </a:rPr>
                          <m:t>𝑚</m:t>
                        </m:r>
                        <m:r>
                          <a:rPr lang="ru-RU" i="1">
                            <a:effectLst/>
                            <a:latin typeface="Cambria Math"/>
                            <a:ea typeface="Calibri"/>
                            <a:cs typeface="Times New Roman"/>
                          </a:rPr>
                          <m:t>∆</m:t>
                        </m:r>
                        <m:r>
                          <a:rPr lang="ru-RU" i="1">
                            <a:effectLst/>
                            <a:latin typeface="Cambria Math"/>
                            <a:ea typeface="Calibri"/>
                            <a:cs typeface="Times New Roman"/>
                          </a:rPr>
                          <m:t>𝑇</m:t>
                        </m:r>
                      </m:den>
                    </m:f>
                  </m:oMath>
                </a14:m>
                <a:r>
                  <a:rPr lang="ru-RU" dirty="0">
                    <a:effectLst/>
                    <a:latin typeface="Times New Roman"/>
                    <a:ea typeface="Times New Roman"/>
                    <a:cs typeface="Times New Roman"/>
                  </a:rPr>
                  <a:t> </a:t>
                </a:r>
                <a:r>
                  <a:rPr lang="ru-RU" dirty="0">
                    <a:effectLst/>
                    <a:latin typeface="Times New Roman"/>
                    <a:ea typeface="Calibri"/>
                    <a:cs typeface="Times New Roman"/>
                  </a:rPr>
                  <a:t>удельная теплоёмкость газа при постоянном объёме:</a:t>
                </a:r>
                <a:endParaRPr lang="ru-RU" sz="1800" dirty="0">
                  <a:effectLst/>
                  <a:latin typeface="Calibri"/>
                  <a:ea typeface="Calibri"/>
                  <a:cs typeface="Times New Roman"/>
                </a:endParaRPr>
              </a:p>
              <a:p>
                <a:pPr indent="0" algn="just">
                  <a:lnSpc>
                    <a:spcPct val="115000"/>
                  </a:lnSpc>
                  <a:spcAft>
                    <a:spcPts val="0"/>
                  </a:spcAft>
                  <a:buNone/>
                </a:pPr>
                <a14:m>
                  <m:oMathPara xmlns:m="http://schemas.openxmlformats.org/officeDocument/2006/math">
                    <m:oMathParaPr>
                      <m:jc m:val="center"/>
                    </m:oMathParaPr>
                    <m:oMath xmlns:m="http://schemas.openxmlformats.org/officeDocument/2006/math">
                      <m:sSub>
                        <m:sSubPr>
                          <m:ctrlPr>
                            <a:rPr lang="ru-RU" i="1">
                              <a:effectLst/>
                              <a:latin typeface="Cambria Math"/>
                              <a:ea typeface="Calibri"/>
                              <a:cs typeface="Times New Roman"/>
                            </a:rPr>
                          </m:ctrlPr>
                        </m:sSubPr>
                        <m:e>
                          <m:r>
                            <a:rPr lang="en-US" i="1">
                              <a:effectLst/>
                              <a:latin typeface="Cambria Math"/>
                              <a:ea typeface="Calibri"/>
                              <a:cs typeface="Times New Roman"/>
                            </a:rPr>
                            <m:t>𝑐</m:t>
                          </m:r>
                        </m:e>
                        <m:sub>
                          <m:r>
                            <a:rPr lang="en-US" i="1">
                              <a:effectLst/>
                              <a:latin typeface="Cambria Math"/>
                              <a:ea typeface="Calibri"/>
                              <a:cs typeface="Times New Roman"/>
                            </a:rPr>
                            <m:t>𝑉</m:t>
                          </m:r>
                        </m:sub>
                      </m:sSub>
                      <m:r>
                        <a:rPr lang="en-US" i="1">
                          <a:effectLst/>
                          <a:latin typeface="Cambria Math"/>
                          <a:ea typeface="Calibri"/>
                          <a:cs typeface="Times New Roman"/>
                        </a:rPr>
                        <m:t>=</m:t>
                      </m:r>
                      <m:f>
                        <m:fPr>
                          <m:ctrlPr>
                            <a:rPr lang="ru-RU" i="1">
                              <a:effectLst/>
                              <a:latin typeface="Cambria Math"/>
                              <a:ea typeface="Calibri"/>
                              <a:cs typeface="Times New Roman"/>
                            </a:rPr>
                          </m:ctrlPr>
                        </m:fPr>
                        <m:num>
                          <m:r>
                            <a:rPr lang="en-US" i="1">
                              <a:effectLst/>
                              <a:latin typeface="Cambria Math"/>
                              <a:ea typeface="Calibri"/>
                              <a:cs typeface="Times New Roman"/>
                            </a:rPr>
                            <m:t>∆</m:t>
                          </m:r>
                          <m:r>
                            <a:rPr lang="en-US" i="1">
                              <a:effectLst/>
                              <a:latin typeface="Cambria Math"/>
                              <a:ea typeface="Calibri"/>
                              <a:cs typeface="Times New Roman"/>
                            </a:rPr>
                            <m:t>𝑈</m:t>
                          </m:r>
                        </m:num>
                        <m:den>
                          <m:r>
                            <a:rPr lang="en-US" i="1">
                              <a:effectLst/>
                              <a:latin typeface="Cambria Math"/>
                              <a:ea typeface="Calibri"/>
                              <a:cs typeface="Times New Roman"/>
                            </a:rPr>
                            <m:t>𝑚</m:t>
                          </m:r>
                          <m:r>
                            <a:rPr lang="en-US" i="1">
                              <a:effectLst/>
                              <a:latin typeface="Cambria Math"/>
                              <a:ea typeface="Calibri"/>
                              <a:cs typeface="Times New Roman"/>
                            </a:rPr>
                            <m:t>∆</m:t>
                          </m:r>
                          <m:r>
                            <a:rPr lang="en-US" i="1">
                              <a:effectLst/>
                              <a:latin typeface="Cambria Math"/>
                              <a:ea typeface="Calibri"/>
                              <a:cs typeface="Times New Roman"/>
                            </a:rPr>
                            <m:t>𝑇</m:t>
                          </m:r>
                        </m:den>
                      </m:f>
                      <m:r>
                        <a:rPr lang="en-US" i="1">
                          <a:effectLst/>
                          <a:latin typeface="Cambria Math"/>
                          <a:ea typeface="Calibri"/>
                          <a:cs typeface="Times New Roman"/>
                        </a:rPr>
                        <m:t>,    откуда    ∆</m:t>
                      </m:r>
                      <m:r>
                        <a:rPr lang="en-US" i="1">
                          <a:effectLst/>
                          <a:latin typeface="Cambria Math"/>
                          <a:ea typeface="Calibri"/>
                          <a:cs typeface="Times New Roman"/>
                        </a:rPr>
                        <m:t>𝑈</m:t>
                      </m:r>
                      <m:r>
                        <a:rPr lang="en-US" i="1">
                          <a:effectLst/>
                          <a:latin typeface="Cambria Math"/>
                          <a:ea typeface="Calibri"/>
                          <a:cs typeface="Times New Roman"/>
                        </a:rPr>
                        <m:t>=</m:t>
                      </m:r>
                      <m:r>
                        <a:rPr lang="en-US" i="1">
                          <a:effectLst/>
                          <a:latin typeface="Cambria Math"/>
                          <a:ea typeface="Calibri"/>
                          <a:cs typeface="Times New Roman"/>
                        </a:rPr>
                        <m:t>𝑚</m:t>
                      </m:r>
                      <m:sSub>
                        <m:sSubPr>
                          <m:ctrlPr>
                            <a:rPr lang="ru-RU" i="1">
                              <a:effectLst/>
                              <a:latin typeface="Cambria Math"/>
                              <a:ea typeface="Calibri"/>
                              <a:cs typeface="Times New Roman"/>
                            </a:rPr>
                          </m:ctrlPr>
                        </m:sSubPr>
                        <m:e>
                          <m:r>
                            <a:rPr lang="en-US" i="1">
                              <a:effectLst/>
                              <a:latin typeface="Cambria Math"/>
                              <a:ea typeface="Calibri"/>
                              <a:cs typeface="Times New Roman"/>
                            </a:rPr>
                            <m:t>𝑐</m:t>
                          </m:r>
                        </m:e>
                        <m:sub>
                          <m:r>
                            <a:rPr lang="en-US" i="1">
                              <a:effectLst/>
                              <a:latin typeface="Cambria Math"/>
                              <a:ea typeface="Calibri"/>
                              <a:cs typeface="Times New Roman"/>
                            </a:rPr>
                            <m:t>𝑉</m:t>
                          </m:r>
                        </m:sub>
                      </m:sSub>
                      <m:r>
                        <a:rPr lang="en-US" i="1">
                          <a:effectLst/>
                          <a:latin typeface="Cambria Math"/>
                          <a:ea typeface="Calibri"/>
                          <a:cs typeface="Times New Roman"/>
                        </a:rPr>
                        <m:t>∆</m:t>
                      </m:r>
                      <m:r>
                        <a:rPr lang="en-US" i="1">
                          <a:effectLst/>
                          <a:latin typeface="Cambria Math"/>
                          <a:ea typeface="Calibri"/>
                          <a:cs typeface="Times New Roman"/>
                        </a:rPr>
                        <m:t>𝑇</m:t>
                      </m:r>
                      <m:r>
                        <a:rPr lang="en-US" i="1">
                          <a:effectLst/>
                          <a:latin typeface="Cambria Math"/>
                          <a:ea typeface="Calibri"/>
                          <a:cs typeface="Times New Roman"/>
                        </a:rPr>
                        <m:t>.</m:t>
                      </m:r>
                    </m:oMath>
                  </m:oMathPara>
                </a14:m>
                <a:endParaRPr lang="ru-RU" sz="1800" dirty="0">
                  <a:effectLst/>
                  <a:latin typeface="Calibri"/>
                  <a:ea typeface="Calibri"/>
                  <a:cs typeface="Times New Roman"/>
                </a:endParaRPr>
              </a:p>
              <a:p>
                <a:pPr indent="449580" algn="just">
                  <a:lnSpc>
                    <a:spcPct val="115000"/>
                  </a:lnSpc>
                  <a:spcAft>
                    <a:spcPts val="0"/>
                  </a:spcAft>
                </a:pPr>
                <a:r>
                  <a:rPr lang="ru-RU" b="1" i="1" dirty="0">
                    <a:effectLst/>
                    <a:latin typeface="Times New Roman"/>
                    <a:ea typeface="Calibri"/>
                    <a:cs typeface="Times New Roman"/>
                  </a:rPr>
                  <a:t>Изменение внутренней энергии идеального газа при изохорном процессе пропорционально изменению его температуры.</a:t>
                </a:r>
                <a:endParaRPr lang="ru-RU" sz="1800" dirty="0">
                  <a:effectLst/>
                  <a:latin typeface="Calibri"/>
                  <a:ea typeface="Calibri"/>
                  <a:cs typeface="Times New Roman"/>
                </a:endParaRPr>
              </a:p>
              <a:p>
                <a:endParaRPr lang="ru-RU" dirty="0"/>
              </a:p>
            </p:txBody>
          </p:sp>
        </mc:Choice>
        <mc:Fallback>
          <p:sp>
            <p:nvSpPr>
              <p:cNvPr id="2" name="Объект 1"/>
              <p:cNvSpPr>
                <a:spLocks noGrp="1" noRot="1" noChangeAspect="1" noMove="1" noResize="1" noEditPoints="1" noAdjustHandles="1" noChangeArrowheads="1" noChangeShapeType="1" noTextEdit="1"/>
              </p:cNvSpPr>
              <p:nvPr>
                <p:ph idx="1"/>
              </p:nvPr>
            </p:nvSpPr>
            <p:spPr>
              <a:blipFill rotWithShape="1">
                <a:blip r:embed="rId2" cstate="print"/>
                <a:stretch>
                  <a:fillRect r="-1317"/>
                </a:stretch>
              </a:blipFill>
            </p:spPr>
            <p:txBody>
              <a:bodyPr/>
              <a:lstStyle/>
              <a:p>
                <a:r>
                  <a:rPr lang="ru-RU">
                    <a:noFill/>
                  </a:rPr>
                  <a:t> </a:t>
                </a:r>
              </a:p>
            </p:txBody>
          </p:sp>
        </mc:Fallback>
      </mc:AlternateContent>
      <p:sp>
        <p:nvSpPr>
          <p:cNvPr id="3" name="Заголовок 2"/>
          <p:cNvSpPr>
            <a:spLocks noGrp="1"/>
          </p:cNvSpPr>
          <p:nvPr>
            <p:ph type="title"/>
          </p:nvPr>
        </p:nvSpPr>
        <p:spPr/>
        <p:txBody>
          <a:bodyPr/>
          <a:lstStyle/>
          <a:p>
            <a:r>
              <a:rPr lang="ru-RU" dirty="0" smtClean="0"/>
              <a:t>Изохорный процесс</a:t>
            </a:r>
            <a:endParaRPr lang="ru-RU" dirty="0"/>
          </a:p>
        </p:txBody>
      </p:sp>
    </p:spTree>
    <p:extLst>
      <p:ext uri="{BB962C8B-B14F-4D97-AF65-F5344CB8AC3E}">
        <p14:creationId xmlns="" xmlns:p14="http://schemas.microsoft.com/office/powerpoint/2010/main" val="41427442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11560" y="2670457"/>
            <a:ext cx="3881098" cy="3417243"/>
          </a:xfrm>
        </p:spPr>
        <p:txBody>
          <a:bodyPr>
            <a:noAutofit/>
          </a:bodyPr>
          <a:lstStyle/>
          <a:p>
            <a:pPr marL="0" indent="0">
              <a:buNone/>
            </a:pPr>
            <a:r>
              <a:rPr lang="ru-RU" sz="2800" b="1" i="1" dirty="0">
                <a:latin typeface="Times New Roman"/>
                <a:ea typeface="Calibri"/>
              </a:rPr>
              <a:t>Работа при изобарном расширении газа равна произведению давления газа на увеличение его </a:t>
            </a:r>
            <a:r>
              <a:rPr lang="ru-RU" sz="2800" b="1" i="1" dirty="0" smtClean="0">
                <a:latin typeface="Times New Roman"/>
                <a:ea typeface="Calibri"/>
              </a:rPr>
              <a:t>объёма:</a:t>
            </a:r>
          </a:p>
          <a:p>
            <a:pPr indent="0" algn="ctr">
              <a:lnSpc>
                <a:spcPct val="115000"/>
              </a:lnSpc>
              <a:spcAft>
                <a:spcPts val="0"/>
              </a:spcAft>
              <a:buNone/>
            </a:pPr>
            <a:r>
              <a:rPr lang="en-US" sz="2800" i="1" dirty="0">
                <a:latin typeface="Times New Roman"/>
                <a:ea typeface="Times New Roman"/>
                <a:cs typeface="Times New Roman"/>
              </a:rPr>
              <a:t>A</a:t>
            </a:r>
            <a:r>
              <a:rPr lang="en-US" sz="2800" dirty="0">
                <a:latin typeface="Times New Roman"/>
                <a:ea typeface="Times New Roman"/>
                <a:cs typeface="Times New Roman"/>
              </a:rPr>
              <a:t> = </a:t>
            </a:r>
            <a:r>
              <a:rPr lang="en-US" sz="2800" i="1" dirty="0" err="1">
                <a:latin typeface="Times New Roman"/>
                <a:ea typeface="Times New Roman"/>
                <a:cs typeface="Times New Roman"/>
              </a:rPr>
              <a:t>p</a:t>
            </a:r>
            <a:r>
              <a:rPr lang="en-US" sz="2800" dirty="0" err="1">
                <a:latin typeface="Times New Roman"/>
                <a:ea typeface="Times New Roman"/>
                <a:cs typeface="Times New Roman"/>
              </a:rPr>
              <a:t>∆</a:t>
            </a:r>
            <a:r>
              <a:rPr lang="en-US" sz="2800" i="1" dirty="0" err="1" smtClean="0">
                <a:latin typeface="Times New Roman"/>
                <a:ea typeface="Times New Roman"/>
                <a:cs typeface="Times New Roman"/>
              </a:rPr>
              <a:t>V</a:t>
            </a:r>
            <a:endParaRPr lang="ru-RU" sz="2000" dirty="0">
              <a:latin typeface="Calibri"/>
              <a:ea typeface="Calibri"/>
              <a:cs typeface="Times New Roman"/>
            </a:endParaRPr>
          </a:p>
          <a:p>
            <a:endParaRPr lang="ru-RU" sz="2800" dirty="0"/>
          </a:p>
        </p:txBody>
      </p:sp>
      <p:sp>
        <p:nvSpPr>
          <p:cNvPr id="3" name="Заголовок 2"/>
          <p:cNvSpPr>
            <a:spLocks noGrp="1"/>
          </p:cNvSpPr>
          <p:nvPr>
            <p:ph type="title"/>
          </p:nvPr>
        </p:nvSpPr>
        <p:spPr/>
        <p:txBody>
          <a:bodyPr/>
          <a:lstStyle/>
          <a:p>
            <a:r>
              <a:rPr lang="ru-RU" dirty="0" smtClean="0"/>
              <a:t>Изобарный процесс</a:t>
            </a:r>
            <a:endParaRPr lang="ru-RU" dirty="0"/>
          </a:p>
        </p:txBody>
      </p:sp>
      <p:pic>
        <p:nvPicPr>
          <p:cNvPr id="4" name="Рисунок 3"/>
          <p:cNvPicPr/>
          <p:nvPr/>
        </p:nvPicPr>
        <p:blipFill>
          <a:blip r:embed="rId2" cstate="print">
            <a:extLst>
              <a:ext uri="{28A0092B-C50C-407E-A947-70E740481C1C}">
                <a14:useLocalDpi xmlns="" xmlns:a14="http://schemas.microsoft.com/office/drawing/2010/main" val="0"/>
              </a:ext>
            </a:extLst>
          </a:blip>
          <a:stretch>
            <a:fillRect/>
          </a:stretch>
        </p:blipFill>
        <p:spPr>
          <a:xfrm>
            <a:off x="4830664" y="2708920"/>
            <a:ext cx="3795815" cy="3340318"/>
          </a:xfrm>
          <a:prstGeom prst="rect">
            <a:avLst/>
          </a:prstGeom>
        </p:spPr>
      </p:pic>
    </p:spTree>
    <p:extLst>
      <p:ext uri="{BB962C8B-B14F-4D97-AF65-F5344CB8AC3E}">
        <p14:creationId xmlns="" xmlns:p14="http://schemas.microsoft.com/office/powerpoint/2010/main" val="18599706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3" y="2675467"/>
            <a:ext cx="3960440" cy="3450696"/>
          </a:xfrm>
        </p:spPr>
        <p:txBody>
          <a:bodyPr>
            <a:normAutofit fontScale="85000" lnSpcReduction="10000"/>
          </a:bodyPr>
          <a:lstStyle/>
          <a:p>
            <a:pPr indent="0">
              <a:lnSpc>
                <a:spcPct val="115000"/>
              </a:lnSpc>
              <a:spcAft>
                <a:spcPts val="0"/>
              </a:spcAft>
              <a:buNone/>
            </a:pPr>
            <a:r>
              <a:rPr lang="ru-RU" b="1" i="1" dirty="0">
                <a:latin typeface="Times New Roman"/>
                <a:ea typeface="Calibri"/>
                <a:cs typeface="Times New Roman"/>
              </a:rPr>
              <a:t>При изотермическом нагревании вся теплота, сообщённая газу, расходуется на работу газа против внешних </a:t>
            </a:r>
            <a:r>
              <a:rPr lang="ru-RU" b="1" i="1" dirty="0" smtClean="0">
                <a:latin typeface="Times New Roman"/>
                <a:ea typeface="Calibri"/>
                <a:cs typeface="Times New Roman"/>
              </a:rPr>
              <a:t>сил:</a:t>
            </a:r>
            <a:endParaRPr lang="ru-RU" sz="1800" dirty="0">
              <a:latin typeface="Calibri"/>
              <a:ea typeface="Calibri"/>
              <a:cs typeface="Times New Roman"/>
            </a:endParaRPr>
          </a:p>
          <a:p>
            <a:pPr marL="0" indent="0" algn="ctr">
              <a:buNone/>
            </a:pPr>
            <a:r>
              <a:rPr lang="en-US" i="1" dirty="0">
                <a:latin typeface="Times New Roman"/>
                <a:ea typeface="Calibri"/>
              </a:rPr>
              <a:t>Q</a:t>
            </a:r>
            <a:r>
              <a:rPr lang="ru-RU" dirty="0">
                <a:latin typeface="Times New Roman"/>
                <a:ea typeface="Calibri"/>
              </a:rPr>
              <a:t> = </a:t>
            </a:r>
            <a:r>
              <a:rPr lang="en-US" i="1" dirty="0" smtClean="0">
                <a:latin typeface="Times New Roman"/>
                <a:ea typeface="Calibri"/>
              </a:rPr>
              <a:t>A</a:t>
            </a:r>
            <a:endParaRPr lang="ru-RU" dirty="0"/>
          </a:p>
        </p:txBody>
      </p:sp>
      <p:sp>
        <p:nvSpPr>
          <p:cNvPr id="3" name="Заголовок 2"/>
          <p:cNvSpPr>
            <a:spLocks noGrp="1"/>
          </p:cNvSpPr>
          <p:nvPr>
            <p:ph type="title"/>
          </p:nvPr>
        </p:nvSpPr>
        <p:spPr/>
        <p:txBody>
          <a:bodyPr/>
          <a:lstStyle/>
          <a:p>
            <a:r>
              <a:rPr lang="ru-RU" dirty="0" smtClean="0"/>
              <a:t>Изотермический процесс</a:t>
            </a:r>
            <a:endParaRPr lang="ru-RU"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025568" y="2996952"/>
            <a:ext cx="3600399" cy="2880320"/>
          </a:xfrm>
          <a:prstGeom prst="rect">
            <a:avLst/>
          </a:prstGeom>
        </p:spPr>
      </p:pic>
    </p:spTree>
    <p:extLst>
      <p:ext uri="{BB962C8B-B14F-4D97-AF65-F5344CB8AC3E}">
        <p14:creationId xmlns="" xmlns:p14="http://schemas.microsoft.com/office/powerpoint/2010/main" val="1979234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a:xfrm>
            <a:off x="428625" y="0"/>
            <a:ext cx="8229600" cy="857250"/>
          </a:xfrm>
        </p:spPr>
        <p:txBody>
          <a:bodyPr/>
          <a:lstStyle/>
          <a:p>
            <a:r>
              <a:rPr lang="ru-RU" smtClean="0"/>
              <a:t>Сколько энергии передается?</a:t>
            </a:r>
          </a:p>
        </p:txBody>
      </p:sp>
      <p:sp>
        <p:nvSpPr>
          <p:cNvPr id="3" name="Содержимое 2"/>
          <p:cNvSpPr>
            <a:spLocks noGrp="1"/>
          </p:cNvSpPr>
          <p:nvPr>
            <p:ph idx="1"/>
          </p:nvPr>
        </p:nvSpPr>
        <p:spPr>
          <a:xfrm>
            <a:off x="142875" y="857250"/>
            <a:ext cx="5286375" cy="3214688"/>
          </a:xfrm>
        </p:spPr>
        <p:txBody>
          <a:bodyPr/>
          <a:lstStyle/>
          <a:p>
            <a:r>
              <a:rPr lang="ru-RU" sz="3600" b="1" smtClean="0"/>
              <a:t>Для того, чтобы ответить на этот вопрос вводится понятие </a:t>
            </a:r>
          </a:p>
          <a:p>
            <a:r>
              <a:rPr lang="ru-RU" sz="3600" b="1" smtClean="0">
                <a:solidFill>
                  <a:srgbClr val="FF0000"/>
                </a:solidFill>
              </a:rPr>
              <a:t>количество теплоты</a:t>
            </a:r>
          </a:p>
        </p:txBody>
      </p:sp>
      <p:pic>
        <p:nvPicPr>
          <p:cNvPr id="18435" name="Picture 3"/>
          <p:cNvPicPr>
            <a:picLocks noChangeAspect="1" noChangeArrowheads="1"/>
          </p:cNvPicPr>
          <p:nvPr/>
        </p:nvPicPr>
        <p:blipFill>
          <a:blip r:embed="rId2" cstate="print"/>
          <a:srcRect/>
          <a:stretch>
            <a:fillRect/>
          </a:stretch>
        </p:blipFill>
        <p:spPr bwMode="auto">
          <a:xfrm>
            <a:off x="5643563" y="725488"/>
            <a:ext cx="3143250" cy="6132512"/>
          </a:xfrm>
          <a:prstGeom prst="rect">
            <a:avLst/>
          </a:prstGeom>
          <a:noFill/>
          <a:ln w="9525">
            <a:noFill/>
            <a:miter lim="800000"/>
            <a:headEnd/>
            <a:tailEnd/>
          </a:ln>
        </p:spPr>
      </p:pic>
      <p:pic>
        <p:nvPicPr>
          <p:cNvPr id="18436" name="Picture 5"/>
          <p:cNvPicPr>
            <a:picLocks noChangeAspect="1" noChangeArrowheads="1"/>
          </p:cNvPicPr>
          <p:nvPr/>
        </p:nvPicPr>
        <p:blipFill>
          <a:blip r:embed="rId3" cstate="print"/>
          <a:srcRect/>
          <a:stretch>
            <a:fillRect/>
          </a:stretch>
        </p:blipFill>
        <p:spPr bwMode="auto">
          <a:xfrm>
            <a:off x="642938" y="4229100"/>
            <a:ext cx="4214812" cy="2628900"/>
          </a:xfrm>
          <a:prstGeom prst="rect">
            <a:avLst/>
          </a:prstGeom>
          <a:noFill/>
          <a:ln w="9525">
            <a:noFill/>
            <a:miter lim="800000"/>
            <a:headEnd/>
            <a:tailEnd/>
          </a:ln>
        </p:spPr>
      </p:pic>
      <p:sp>
        <p:nvSpPr>
          <p:cNvPr id="11" name="Выноска-облако 10"/>
          <p:cNvSpPr/>
          <p:nvPr/>
        </p:nvSpPr>
        <p:spPr>
          <a:xfrm>
            <a:off x="1071563" y="5143500"/>
            <a:ext cx="3286125" cy="1071563"/>
          </a:xfrm>
          <a:prstGeom prst="cloudCallout">
            <a:avLst>
              <a:gd name="adj1" fmla="val 12500"/>
              <a:gd name="adj2" fmla="val -124610"/>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FF0000"/>
                </a:solidFill>
              </a:rPr>
              <a:t>Сколько энергии?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1"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85720" y="1285860"/>
            <a:ext cx="8712968" cy="3450696"/>
          </a:xfrm>
        </p:spPr>
        <p:txBody>
          <a:bodyPr/>
          <a:lstStyle/>
          <a:p>
            <a:pPr indent="449580">
              <a:lnSpc>
                <a:spcPct val="115000"/>
              </a:lnSpc>
              <a:spcAft>
                <a:spcPts val="0"/>
              </a:spcAft>
            </a:pPr>
            <a:endParaRPr lang="ru-RU" sz="2800" b="1" i="1" dirty="0" smtClean="0">
              <a:latin typeface="Times New Roman"/>
              <a:ea typeface="Calibri"/>
              <a:cs typeface="Times New Roman"/>
            </a:endParaRPr>
          </a:p>
          <a:p>
            <a:pPr indent="449580">
              <a:lnSpc>
                <a:spcPct val="115000"/>
              </a:lnSpc>
              <a:spcAft>
                <a:spcPts val="0"/>
              </a:spcAft>
            </a:pPr>
            <a:r>
              <a:rPr lang="ru-RU" sz="3600" b="1" i="1" dirty="0" smtClean="0">
                <a:latin typeface="Times New Roman"/>
                <a:ea typeface="Calibri"/>
                <a:cs typeface="Times New Roman"/>
              </a:rPr>
              <a:t>Адиабатным </a:t>
            </a:r>
            <a:r>
              <a:rPr lang="ru-RU" sz="3600" dirty="0">
                <a:latin typeface="Times New Roman"/>
                <a:ea typeface="Calibri"/>
                <a:cs typeface="Times New Roman"/>
              </a:rPr>
              <a:t>(от греч. </a:t>
            </a:r>
            <a:r>
              <a:rPr lang="en-US" sz="3600" dirty="0">
                <a:latin typeface="Times New Roman"/>
                <a:ea typeface="Calibri"/>
                <a:cs typeface="Times New Roman"/>
              </a:rPr>
              <a:t>a</a:t>
            </a:r>
            <a:r>
              <a:rPr lang="ru-RU" sz="3600" dirty="0" err="1">
                <a:latin typeface="Times New Roman"/>
                <a:ea typeface="Calibri"/>
                <a:cs typeface="Times New Roman"/>
              </a:rPr>
              <a:t>diabatos</a:t>
            </a:r>
            <a:r>
              <a:rPr lang="ru-RU" sz="3600" dirty="0">
                <a:latin typeface="Times New Roman"/>
                <a:ea typeface="Calibri"/>
                <a:cs typeface="Times New Roman"/>
              </a:rPr>
              <a:t> – непроходимый) называется процесс, происходящий без теплообмена с окружающими телами</a:t>
            </a:r>
            <a:r>
              <a:rPr lang="ru-RU" sz="3600" dirty="0" smtClean="0">
                <a:latin typeface="Times New Roman"/>
                <a:ea typeface="Calibri"/>
                <a:cs typeface="Times New Roman"/>
              </a:rPr>
              <a:t>.</a:t>
            </a:r>
          </a:p>
          <a:p>
            <a:pPr indent="449580" algn="just">
              <a:lnSpc>
                <a:spcPct val="115000"/>
              </a:lnSpc>
              <a:spcAft>
                <a:spcPts val="0"/>
              </a:spcAft>
            </a:pPr>
            <a:r>
              <a:rPr lang="ru-RU" sz="2800" b="1" i="1" dirty="0" smtClean="0">
                <a:ea typeface="Calibri"/>
                <a:cs typeface="Times New Roman"/>
              </a:rPr>
              <a:t>При адиабатном процессе работа совершается только за счёт изменения внутренней энергии.</a:t>
            </a:r>
            <a:endParaRPr lang="ru-RU" sz="2000" dirty="0" smtClean="0">
              <a:latin typeface="Calibri"/>
              <a:ea typeface="Calibri"/>
              <a:cs typeface="Times New Roman"/>
            </a:endParaRPr>
          </a:p>
          <a:p>
            <a:pPr indent="0" algn="ctr">
              <a:lnSpc>
                <a:spcPct val="115000"/>
              </a:lnSpc>
              <a:spcAft>
                <a:spcPts val="0"/>
              </a:spcAft>
              <a:buNone/>
            </a:pPr>
            <a:r>
              <a:rPr lang="en-US" sz="2800" i="1" dirty="0" smtClean="0">
                <a:ea typeface="Calibri"/>
                <a:cs typeface="Times New Roman"/>
              </a:rPr>
              <a:t>A</a:t>
            </a:r>
            <a:r>
              <a:rPr lang="ru-RU" sz="2800" dirty="0" smtClean="0">
                <a:ea typeface="Calibri"/>
                <a:cs typeface="Times New Roman"/>
              </a:rPr>
              <a:t> = – ∆</a:t>
            </a:r>
            <a:r>
              <a:rPr lang="en-US" sz="2800" i="1" dirty="0" smtClean="0">
                <a:ea typeface="Calibri"/>
                <a:cs typeface="Times New Roman"/>
              </a:rPr>
              <a:t>U</a:t>
            </a:r>
            <a:endParaRPr lang="ru-RU" sz="2000" dirty="0" smtClean="0">
              <a:latin typeface="Calibri"/>
              <a:ea typeface="Calibri"/>
              <a:cs typeface="Times New Roman"/>
            </a:endParaRPr>
          </a:p>
          <a:p>
            <a:pPr indent="449580">
              <a:lnSpc>
                <a:spcPct val="115000"/>
              </a:lnSpc>
              <a:spcAft>
                <a:spcPts val="0"/>
              </a:spcAft>
            </a:pPr>
            <a:endParaRPr lang="ru-RU" sz="2000" dirty="0">
              <a:latin typeface="Calibri"/>
              <a:ea typeface="Calibri"/>
              <a:cs typeface="Times New Roman"/>
            </a:endParaRPr>
          </a:p>
          <a:p>
            <a:endParaRPr lang="ru-RU" dirty="0"/>
          </a:p>
        </p:txBody>
      </p:sp>
      <p:sp>
        <p:nvSpPr>
          <p:cNvPr id="3" name="Заголовок 2"/>
          <p:cNvSpPr>
            <a:spLocks noGrp="1"/>
          </p:cNvSpPr>
          <p:nvPr>
            <p:ph type="title"/>
          </p:nvPr>
        </p:nvSpPr>
        <p:spPr/>
        <p:txBody>
          <a:bodyPr/>
          <a:lstStyle/>
          <a:p>
            <a:r>
              <a:rPr lang="ru-RU" dirty="0" smtClean="0"/>
              <a:t>Адиабатный процесс</a:t>
            </a:r>
            <a:endParaRPr lang="ru-RU" dirty="0"/>
          </a:p>
        </p:txBody>
      </p:sp>
    </p:spTree>
    <p:extLst>
      <p:ext uri="{BB962C8B-B14F-4D97-AF65-F5344CB8AC3E}">
        <p14:creationId xmlns="" xmlns:p14="http://schemas.microsoft.com/office/powerpoint/2010/main" val="299682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a:xfrm>
            <a:off x="428625" y="0"/>
            <a:ext cx="8229600" cy="785813"/>
          </a:xfrm>
        </p:spPr>
        <p:txBody>
          <a:bodyPr/>
          <a:lstStyle/>
          <a:p>
            <a:r>
              <a:rPr lang="ru-RU" smtClean="0"/>
              <a:t>Количество теплоты</a:t>
            </a:r>
          </a:p>
        </p:txBody>
      </p:sp>
      <p:sp>
        <p:nvSpPr>
          <p:cNvPr id="3" name="Содержимое 2"/>
          <p:cNvSpPr>
            <a:spLocks noGrp="1"/>
          </p:cNvSpPr>
          <p:nvPr>
            <p:ph idx="1"/>
          </p:nvPr>
        </p:nvSpPr>
        <p:spPr>
          <a:xfrm>
            <a:off x="0" y="857250"/>
            <a:ext cx="6286500" cy="4214813"/>
          </a:xfrm>
        </p:spPr>
        <p:txBody>
          <a:bodyPr rtlCol="0">
            <a:normAutofit fontScale="92500" lnSpcReduction="10000"/>
          </a:bodyPr>
          <a:lstStyle/>
          <a:p>
            <a:pPr fontAlgn="auto">
              <a:spcAft>
                <a:spcPts val="0"/>
              </a:spcAft>
              <a:buFont typeface="Arial" pitchFamily="34" charset="0"/>
              <a:buChar char="•"/>
              <a:defRPr/>
            </a:pPr>
            <a:r>
              <a:rPr lang="ru-RU" b="1" dirty="0" smtClean="0"/>
              <a:t>Энергия, которую получает или теряет тело при теплопередаче, называют </a:t>
            </a:r>
            <a:r>
              <a:rPr lang="ru-RU" b="1" dirty="0" smtClean="0">
                <a:solidFill>
                  <a:srgbClr val="FF0000"/>
                </a:solidFill>
              </a:rPr>
              <a:t>количеством теплоты</a:t>
            </a:r>
            <a:r>
              <a:rPr lang="ru-RU" b="1" dirty="0" smtClean="0"/>
              <a:t>.</a:t>
            </a:r>
          </a:p>
          <a:p>
            <a:pPr fontAlgn="auto">
              <a:spcAft>
                <a:spcPts val="0"/>
              </a:spcAft>
              <a:buFont typeface="Arial" pitchFamily="34" charset="0"/>
              <a:buChar char="•"/>
              <a:defRPr/>
            </a:pPr>
            <a:r>
              <a:rPr lang="ru-RU" b="1" dirty="0" smtClean="0"/>
              <a:t>Количество теплоты обозначают буквой </a:t>
            </a:r>
            <a:r>
              <a:rPr lang="en-US" b="1" dirty="0" smtClean="0">
                <a:solidFill>
                  <a:srgbClr val="FF0000"/>
                </a:solidFill>
              </a:rPr>
              <a:t>Q</a:t>
            </a:r>
            <a:r>
              <a:rPr lang="ru-RU" b="1" dirty="0" smtClean="0"/>
              <a:t>.</a:t>
            </a:r>
          </a:p>
          <a:p>
            <a:pPr fontAlgn="auto">
              <a:spcAft>
                <a:spcPts val="0"/>
              </a:spcAft>
              <a:buFont typeface="Arial" pitchFamily="34" charset="0"/>
              <a:buChar char="•"/>
              <a:defRPr/>
            </a:pPr>
            <a:r>
              <a:rPr lang="ru-RU" b="1" dirty="0" smtClean="0"/>
              <a:t>Как и всякий другой вид энергии, количество теплоты измеряют в </a:t>
            </a:r>
            <a:r>
              <a:rPr lang="ru-RU" b="1" dirty="0" smtClean="0">
                <a:solidFill>
                  <a:srgbClr val="FF0000"/>
                </a:solidFill>
              </a:rPr>
              <a:t>джоулях</a:t>
            </a:r>
            <a:r>
              <a:rPr lang="ru-RU" b="1" dirty="0" smtClean="0"/>
              <a:t> (</a:t>
            </a:r>
            <a:r>
              <a:rPr lang="ru-RU" b="1" dirty="0" smtClean="0">
                <a:solidFill>
                  <a:srgbClr val="FF0000"/>
                </a:solidFill>
              </a:rPr>
              <a:t>Дж</a:t>
            </a:r>
            <a:r>
              <a:rPr lang="ru-RU" b="1" dirty="0" smtClean="0"/>
              <a:t>) </a:t>
            </a:r>
          </a:p>
          <a:p>
            <a:pPr fontAlgn="auto">
              <a:spcAft>
                <a:spcPts val="0"/>
              </a:spcAft>
              <a:buFont typeface="Arial" pitchFamily="34" charset="0"/>
              <a:buChar char="•"/>
              <a:defRPr/>
            </a:pPr>
            <a:r>
              <a:rPr lang="ru-RU" b="1" i="1" dirty="0" smtClean="0">
                <a:solidFill>
                  <a:srgbClr val="FF0000"/>
                </a:solidFill>
              </a:rPr>
              <a:t>1 кДж = 1000 Дж;</a:t>
            </a:r>
          </a:p>
        </p:txBody>
      </p:sp>
      <p:pic>
        <p:nvPicPr>
          <p:cNvPr id="19459" name="Picture 3" descr="ОГОНЬ"/>
          <p:cNvPicPr>
            <a:picLocks noChangeAspect="1" noChangeArrowheads="1" noCrop="1"/>
          </p:cNvPicPr>
          <p:nvPr/>
        </p:nvPicPr>
        <p:blipFill>
          <a:blip r:embed="rId2" cstate="print"/>
          <a:srcRect/>
          <a:stretch>
            <a:fillRect/>
          </a:stretch>
        </p:blipFill>
        <p:spPr bwMode="auto">
          <a:xfrm>
            <a:off x="6215063" y="857250"/>
            <a:ext cx="2789237" cy="3833813"/>
          </a:xfrm>
          <a:prstGeom prst="rect">
            <a:avLst/>
          </a:prstGeom>
          <a:noFill/>
          <a:ln w="9525">
            <a:noFill/>
            <a:miter lim="800000"/>
            <a:headEnd/>
            <a:tailEnd/>
          </a:ln>
        </p:spPr>
      </p:pic>
      <p:sp>
        <p:nvSpPr>
          <p:cNvPr id="5" name="Прямоугольник 4"/>
          <p:cNvSpPr>
            <a:spLocks noChangeArrowheads="1"/>
          </p:cNvSpPr>
          <p:nvPr/>
        </p:nvSpPr>
        <p:spPr bwMode="auto">
          <a:xfrm>
            <a:off x="0" y="5000625"/>
            <a:ext cx="9144000" cy="1643063"/>
          </a:xfrm>
          <a:prstGeom prst="rect">
            <a:avLst/>
          </a:prstGeom>
          <a:noFill/>
          <a:ln w="9525">
            <a:noFill/>
            <a:miter lim="800000"/>
            <a:headEnd/>
            <a:tailEnd/>
          </a:ln>
        </p:spPr>
        <p:txBody>
          <a:bodyPr>
            <a:spAutoFit/>
          </a:bodyPr>
          <a:lstStyle/>
          <a:p>
            <a:pPr>
              <a:lnSpc>
                <a:spcPct val="90000"/>
              </a:lnSpc>
              <a:buFont typeface="Wingdings" pitchFamily="2" charset="2"/>
              <a:buNone/>
            </a:pPr>
            <a:r>
              <a:rPr lang="ru-RU" sz="2800">
                <a:latin typeface="Times New Roman" pitchFamily="18" charset="0"/>
              </a:rPr>
              <a:t>Ранее количество теплоты измерялось в </a:t>
            </a:r>
            <a:r>
              <a:rPr lang="ru-RU" sz="2800" b="1">
                <a:solidFill>
                  <a:srgbClr val="FF0000"/>
                </a:solidFill>
                <a:latin typeface="Times New Roman" pitchFamily="18" charset="0"/>
              </a:rPr>
              <a:t>калориях</a:t>
            </a:r>
            <a:r>
              <a:rPr lang="ru-RU" sz="2800" b="1">
                <a:latin typeface="Times New Roman" pitchFamily="18" charset="0"/>
              </a:rPr>
              <a:t> (</a:t>
            </a:r>
            <a:r>
              <a:rPr lang="ru-RU" sz="2800" b="1">
                <a:solidFill>
                  <a:srgbClr val="FF0000"/>
                </a:solidFill>
                <a:latin typeface="Times New Roman" pitchFamily="18" charset="0"/>
              </a:rPr>
              <a:t>кал</a:t>
            </a:r>
            <a:r>
              <a:rPr lang="ru-RU" sz="2800" b="1">
                <a:latin typeface="Times New Roman" pitchFamily="18" charset="0"/>
              </a:rPr>
              <a:t>)</a:t>
            </a:r>
            <a:r>
              <a:rPr lang="ru-RU" sz="2800" b="1" i="1">
                <a:latin typeface="Times New Roman" pitchFamily="18" charset="0"/>
              </a:rPr>
              <a:t> </a:t>
            </a:r>
            <a:r>
              <a:rPr lang="ru-RU" sz="2800">
                <a:latin typeface="Times New Roman" pitchFamily="18" charset="0"/>
              </a:rPr>
              <a:t>или </a:t>
            </a:r>
            <a:r>
              <a:rPr lang="ru-RU" sz="2800" b="1">
                <a:solidFill>
                  <a:srgbClr val="FF0000"/>
                </a:solidFill>
                <a:latin typeface="Times New Roman" pitchFamily="18" charset="0"/>
              </a:rPr>
              <a:t>килокалориях</a:t>
            </a:r>
            <a:r>
              <a:rPr lang="ru-RU" sz="2800" b="1">
                <a:latin typeface="Times New Roman" pitchFamily="18" charset="0"/>
              </a:rPr>
              <a:t> (</a:t>
            </a:r>
            <a:r>
              <a:rPr lang="ru-RU" sz="2800" b="1">
                <a:solidFill>
                  <a:srgbClr val="FF0000"/>
                </a:solidFill>
                <a:latin typeface="Times New Roman" pitchFamily="18" charset="0"/>
              </a:rPr>
              <a:t>ккал</a:t>
            </a:r>
            <a:r>
              <a:rPr lang="ru-RU" sz="2800" b="1">
                <a:latin typeface="Times New Roman" pitchFamily="18" charset="0"/>
              </a:rPr>
              <a:t>). </a:t>
            </a:r>
          </a:p>
          <a:p>
            <a:pPr algn="ctr">
              <a:lnSpc>
                <a:spcPct val="90000"/>
              </a:lnSpc>
              <a:buFont typeface="Wingdings" pitchFamily="2" charset="2"/>
              <a:buNone/>
            </a:pPr>
            <a:r>
              <a:rPr lang="ru-RU" sz="2800" b="1">
                <a:solidFill>
                  <a:srgbClr val="FF0000"/>
                </a:solidFill>
                <a:latin typeface="Times New Roman" pitchFamily="18" charset="0"/>
              </a:rPr>
              <a:t>1 ккал = 1000 кал.</a:t>
            </a:r>
          </a:p>
          <a:p>
            <a:pPr algn="ctr">
              <a:lnSpc>
                <a:spcPct val="90000"/>
              </a:lnSpc>
              <a:buFont typeface="Wingdings" pitchFamily="2" charset="2"/>
              <a:buNone/>
            </a:pPr>
            <a:r>
              <a:rPr lang="ru-RU" sz="2800" b="1">
                <a:solidFill>
                  <a:srgbClr val="FF0000"/>
                </a:solidFill>
                <a:latin typeface="Times New Roman" pitchFamily="18" charset="0"/>
              </a:rPr>
              <a:t>1 кал =4,19 Дж.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 calcmode="lin" valueType="num">
                                      <p:cBhvr additive="base">
                                        <p:cTn id="3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a:xfrm>
            <a:off x="500063" y="0"/>
            <a:ext cx="8229600" cy="1143000"/>
          </a:xfrm>
        </p:spPr>
        <p:txBody>
          <a:bodyPr/>
          <a:lstStyle/>
          <a:p>
            <a:r>
              <a:rPr lang="ru-RU" smtClean="0"/>
              <a:t>Количество теплоты зависит</a:t>
            </a:r>
          </a:p>
        </p:txBody>
      </p:sp>
      <p:sp>
        <p:nvSpPr>
          <p:cNvPr id="3" name="Содержимое 2"/>
          <p:cNvSpPr>
            <a:spLocks noGrp="1"/>
          </p:cNvSpPr>
          <p:nvPr>
            <p:ph idx="1"/>
          </p:nvPr>
        </p:nvSpPr>
        <p:spPr>
          <a:xfrm>
            <a:off x="0" y="1071563"/>
            <a:ext cx="6000750" cy="5786437"/>
          </a:xfrm>
        </p:spPr>
        <p:txBody>
          <a:bodyPr/>
          <a:lstStyle/>
          <a:p>
            <a:r>
              <a:rPr lang="ru-RU" smtClean="0"/>
              <a:t>От массы тела:</a:t>
            </a:r>
          </a:p>
          <a:p>
            <a:pPr algn="ctr"/>
            <a:r>
              <a:rPr lang="en-US" b="1" i="1" smtClean="0">
                <a:solidFill>
                  <a:srgbClr val="FF0000"/>
                </a:solidFill>
              </a:rPr>
              <a:t>Q ~ m</a:t>
            </a:r>
            <a:r>
              <a:rPr lang="ru-RU" smtClean="0"/>
              <a:t>;</a:t>
            </a:r>
          </a:p>
          <a:p>
            <a:r>
              <a:rPr lang="ru-RU" smtClean="0"/>
              <a:t>от изменения его температуры:</a:t>
            </a:r>
          </a:p>
          <a:p>
            <a:pPr algn="ctr"/>
            <a:r>
              <a:rPr lang="en-US" b="1" i="1" smtClean="0">
                <a:solidFill>
                  <a:srgbClr val="FF0000"/>
                </a:solidFill>
              </a:rPr>
              <a:t>Q ~ </a:t>
            </a:r>
            <a:r>
              <a:rPr lang="el-GR" b="1" i="1" smtClean="0">
                <a:solidFill>
                  <a:srgbClr val="FF0000"/>
                </a:solidFill>
                <a:cs typeface="Times New Roman" pitchFamily="18" charset="0"/>
              </a:rPr>
              <a:t>Δ</a:t>
            </a:r>
            <a:r>
              <a:rPr lang="en-US" b="1" i="1" smtClean="0">
                <a:solidFill>
                  <a:srgbClr val="FF0000"/>
                </a:solidFill>
                <a:cs typeface="Times New Roman" pitchFamily="18" charset="0"/>
              </a:rPr>
              <a:t>t</a:t>
            </a:r>
            <a:r>
              <a:rPr lang="ru-RU" smtClean="0"/>
              <a:t>;</a:t>
            </a:r>
            <a:endParaRPr lang="en-US" smtClean="0"/>
          </a:p>
          <a:p>
            <a:r>
              <a:rPr lang="ru-RU" smtClean="0"/>
              <a:t>От рода вещества.</a:t>
            </a:r>
          </a:p>
          <a:p>
            <a:endParaRPr lang="ru-RU" smtClean="0"/>
          </a:p>
        </p:txBody>
      </p:sp>
      <p:pic>
        <p:nvPicPr>
          <p:cNvPr id="20483" name="Picture 3" descr="ОГОНЬ"/>
          <p:cNvPicPr>
            <a:picLocks noChangeAspect="1" noChangeArrowheads="1" noCrop="1"/>
          </p:cNvPicPr>
          <p:nvPr/>
        </p:nvPicPr>
        <p:blipFill>
          <a:blip r:embed="rId2" cstate="print"/>
          <a:srcRect/>
          <a:stretch>
            <a:fillRect/>
          </a:stretch>
        </p:blipFill>
        <p:spPr bwMode="auto">
          <a:xfrm>
            <a:off x="6351588" y="3000375"/>
            <a:ext cx="2581275" cy="3548063"/>
          </a:xfrm>
          <a:prstGeom prst="rect">
            <a:avLst/>
          </a:prstGeom>
          <a:noFill/>
          <a:ln w="9525">
            <a:noFill/>
            <a:miter lim="800000"/>
            <a:headEnd/>
            <a:tailEnd/>
          </a:ln>
        </p:spPr>
      </p:pic>
      <p:pic>
        <p:nvPicPr>
          <p:cNvPr id="2057" name="Picture 9"/>
          <p:cNvPicPr>
            <a:picLocks noChangeAspect="1" noChangeArrowheads="1"/>
          </p:cNvPicPr>
          <p:nvPr/>
        </p:nvPicPr>
        <p:blipFill>
          <a:blip r:embed="rId3" cstate="print"/>
          <a:srcRect/>
          <a:stretch>
            <a:fillRect/>
          </a:stretch>
        </p:blipFill>
        <p:spPr bwMode="auto">
          <a:xfrm>
            <a:off x="6643688" y="2714625"/>
            <a:ext cx="1971675" cy="1600200"/>
          </a:xfrm>
          <a:prstGeom prst="rect">
            <a:avLst/>
          </a:prstGeom>
          <a:noFill/>
          <a:ln w="9525">
            <a:noFill/>
            <a:miter lim="800000"/>
            <a:headEnd/>
            <a:tailEnd/>
          </a:ln>
        </p:spPr>
      </p:pic>
      <p:pic>
        <p:nvPicPr>
          <p:cNvPr id="2059" name="Picture 11"/>
          <p:cNvPicPr>
            <a:picLocks noChangeAspect="1" noChangeArrowheads="1"/>
          </p:cNvPicPr>
          <p:nvPr/>
        </p:nvPicPr>
        <p:blipFill>
          <a:blip r:embed="rId4" cstate="print"/>
          <a:srcRect/>
          <a:stretch>
            <a:fillRect/>
          </a:stretch>
        </p:blipFill>
        <p:spPr bwMode="auto">
          <a:xfrm>
            <a:off x="6153150" y="1928813"/>
            <a:ext cx="2990850" cy="2463800"/>
          </a:xfrm>
          <a:prstGeom prst="rect">
            <a:avLst/>
          </a:prstGeom>
          <a:noFill/>
          <a:ln w="9525">
            <a:noFill/>
            <a:miter lim="800000"/>
            <a:headEnd/>
            <a:tailEnd/>
          </a:ln>
        </p:spPr>
      </p:pic>
      <p:pic>
        <p:nvPicPr>
          <p:cNvPr id="2061" name="Picture 13"/>
          <p:cNvPicPr>
            <a:picLocks noChangeAspect="1" noChangeArrowheads="1"/>
          </p:cNvPicPr>
          <p:nvPr/>
        </p:nvPicPr>
        <p:blipFill>
          <a:blip r:embed="rId5" cstate="print"/>
          <a:srcRect/>
          <a:stretch>
            <a:fillRect/>
          </a:stretch>
        </p:blipFill>
        <p:spPr bwMode="auto">
          <a:xfrm>
            <a:off x="6500813" y="1643063"/>
            <a:ext cx="2214562" cy="3365500"/>
          </a:xfrm>
          <a:prstGeom prst="rect">
            <a:avLst/>
          </a:prstGeom>
          <a:noFill/>
          <a:ln w="9525">
            <a:noFill/>
            <a:miter lim="800000"/>
            <a:headEnd/>
            <a:tailEnd/>
          </a:ln>
        </p:spPr>
      </p:pic>
      <p:sp>
        <p:nvSpPr>
          <p:cNvPr id="18" name="Выноска-облако 17"/>
          <p:cNvSpPr/>
          <p:nvPr/>
        </p:nvSpPr>
        <p:spPr>
          <a:xfrm>
            <a:off x="5857875" y="1785938"/>
            <a:ext cx="1571625" cy="1071562"/>
          </a:xfrm>
          <a:prstGeom prst="cloudCallout">
            <a:avLst>
              <a:gd name="adj1" fmla="val 59329"/>
              <a:gd name="adj2" fmla="val -17424"/>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FF0000"/>
                </a:solidFill>
              </a:rPr>
              <a:t>50</a:t>
            </a:r>
            <a:r>
              <a:rPr lang="ru-RU" sz="2800" b="1" baseline="30000" dirty="0">
                <a:solidFill>
                  <a:srgbClr val="FF0000"/>
                </a:solidFill>
              </a:rPr>
              <a:t>0 </a:t>
            </a:r>
            <a:r>
              <a:rPr lang="ru-RU" sz="2800" b="1" dirty="0">
                <a:solidFill>
                  <a:srgbClr val="FF0000"/>
                </a:solidFill>
              </a:rPr>
              <a:t>С</a:t>
            </a:r>
          </a:p>
        </p:txBody>
      </p:sp>
      <p:sp>
        <p:nvSpPr>
          <p:cNvPr id="20" name="Выноска-облако 19"/>
          <p:cNvSpPr/>
          <p:nvPr/>
        </p:nvSpPr>
        <p:spPr>
          <a:xfrm>
            <a:off x="5715000" y="1938338"/>
            <a:ext cx="1866900" cy="1071562"/>
          </a:xfrm>
          <a:prstGeom prst="cloudCallout">
            <a:avLst>
              <a:gd name="adj1" fmla="val 59329"/>
              <a:gd name="adj2" fmla="val -17424"/>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FF0000"/>
                </a:solidFill>
              </a:rPr>
              <a:t>100</a:t>
            </a:r>
            <a:r>
              <a:rPr lang="ru-RU" sz="2800" b="1" baseline="30000" dirty="0">
                <a:solidFill>
                  <a:srgbClr val="FF0000"/>
                </a:solidFill>
              </a:rPr>
              <a:t>0 </a:t>
            </a:r>
            <a:r>
              <a:rPr lang="ru-RU" sz="2800" b="1" dirty="0">
                <a:solidFill>
                  <a:srgbClr val="FF0000"/>
                </a:solidFill>
              </a:rPr>
              <a:t>С</a:t>
            </a:r>
          </a:p>
        </p:txBody>
      </p:sp>
      <p:pic>
        <p:nvPicPr>
          <p:cNvPr id="2062" name="Picture 14"/>
          <p:cNvPicPr>
            <a:picLocks noChangeAspect="1" noChangeArrowheads="1"/>
          </p:cNvPicPr>
          <p:nvPr/>
        </p:nvPicPr>
        <p:blipFill>
          <a:blip r:embed="rId6" cstate="print"/>
          <a:srcRect/>
          <a:stretch>
            <a:fillRect/>
          </a:stretch>
        </p:blipFill>
        <p:spPr bwMode="auto">
          <a:xfrm>
            <a:off x="6040438" y="1857375"/>
            <a:ext cx="1557337" cy="3176588"/>
          </a:xfrm>
          <a:prstGeom prst="rect">
            <a:avLst/>
          </a:prstGeom>
          <a:noFill/>
          <a:ln w="9525">
            <a:noFill/>
            <a:miter lim="800000"/>
            <a:headEnd/>
            <a:tailEnd/>
          </a:ln>
        </p:spPr>
      </p:pic>
      <p:sp>
        <p:nvSpPr>
          <p:cNvPr id="22" name="Выноска-облако 21"/>
          <p:cNvSpPr/>
          <p:nvPr/>
        </p:nvSpPr>
        <p:spPr>
          <a:xfrm>
            <a:off x="5867400" y="2090738"/>
            <a:ext cx="1866900" cy="1071562"/>
          </a:xfrm>
          <a:prstGeom prst="cloudCallout">
            <a:avLst>
              <a:gd name="adj1" fmla="val -6375"/>
              <a:gd name="adj2" fmla="val 131388"/>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FF0000"/>
                </a:solidFill>
              </a:rPr>
              <a:t>Вода</a:t>
            </a:r>
          </a:p>
        </p:txBody>
      </p:sp>
      <p:pic>
        <p:nvPicPr>
          <p:cNvPr id="2063" name="Picture 15"/>
          <p:cNvPicPr>
            <a:picLocks noChangeAspect="1" noChangeArrowheads="1"/>
          </p:cNvPicPr>
          <p:nvPr/>
        </p:nvPicPr>
        <p:blipFill>
          <a:blip r:embed="rId7" cstate="print"/>
          <a:srcRect/>
          <a:stretch>
            <a:fillRect/>
          </a:stretch>
        </p:blipFill>
        <p:spPr bwMode="auto">
          <a:xfrm>
            <a:off x="7500938" y="2428875"/>
            <a:ext cx="1458912" cy="2624138"/>
          </a:xfrm>
          <a:prstGeom prst="rect">
            <a:avLst/>
          </a:prstGeom>
          <a:noFill/>
          <a:ln w="9525">
            <a:noFill/>
            <a:miter lim="800000"/>
            <a:headEnd/>
            <a:tailEnd/>
          </a:ln>
        </p:spPr>
      </p:pic>
      <p:sp>
        <p:nvSpPr>
          <p:cNvPr id="24" name="Выноска-облако 23"/>
          <p:cNvSpPr/>
          <p:nvPr/>
        </p:nvSpPr>
        <p:spPr>
          <a:xfrm>
            <a:off x="7215188" y="2071688"/>
            <a:ext cx="1928812" cy="1071562"/>
          </a:xfrm>
          <a:prstGeom prst="cloudCallout">
            <a:avLst>
              <a:gd name="adj1" fmla="val -6375"/>
              <a:gd name="adj2" fmla="val 131388"/>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FF0000"/>
                </a:solidFill>
              </a:rPr>
              <a:t>Масло</a:t>
            </a:r>
          </a:p>
        </p:txBody>
      </p:sp>
      <p:sp>
        <p:nvSpPr>
          <p:cNvPr id="15" name="Скругленная прямоугольная выноска 14"/>
          <p:cNvSpPr/>
          <p:nvPr/>
        </p:nvSpPr>
        <p:spPr>
          <a:xfrm>
            <a:off x="5572125" y="857250"/>
            <a:ext cx="3571875" cy="857250"/>
          </a:xfrm>
          <a:prstGeom prst="wedgeRoundRectCallout">
            <a:avLst>
              <a:gd name="adj1" fmla="val -3974"/>
              <a:gd name="adj2" fmla="val 101524"/>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rgbClr val="FF0000"/>
                </a:solidFill>
              </a:rPr>
              <a:t>В каком случае вода быстрее нагреется?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057"/>
                                        </p:tgtEl>
                                        <p:attrNameLst>
                                          <p:attrName>style.visibility</p:attrName>
                                        </p:attrNameLst>
                                      </p:cBhvr>
                                      <p:to>
                                        <p:strVal val="visible"/>
                                      </p:to>
                                    </p:set>
                                    <p:animEffect transition="in" filter="checkerboard(across)">
                                      <p:cBhvr>
                                        <p:cTn id="7" dur="500"/>
                                        <p:tgtEl>
                                          <p:spTgt spid="205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059"/>
                                        </p:tgtEl>
                                        <p:attrNameLst>
                                          <p:attrName>style.visibility</p:attrName>
                                        </p:attrNameLst>
                                      </p:cBhvr>
                                      <p:to>
                                        <p:strVal val="visible"/>
                                      </p:to>
                                    </p:set>
                                    <p:animEffect transition="in" filter="checkerboard(across)">
                                      <p:cBhvr>
                                        <p:cTn id="12" dur="500"/>
                                        <p:tgtEl>
                                          <p:spTgt spid="205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checkerboard(across)">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additive="base">
                                        <p:cTn id="2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 calcmode="lin" valueType="num">
                                      <p:cBhvr additive="base">
                                        <p:cTn id="2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061"/>
                                        </p:tgtEl>
                                        <p:attrNameLst>
                                          <p:attrName>style.visibility</p:attrName>
                                        </p:attrNameLst>
                                      </p:cBhvr>
                                      <p:to>
                                        <p:strVal val="visible"/>
                                      </p:to>
                                    </p:set>
                                    <p:anim calcmode="lin" valueType="num">
                                      <p:cBhvr additive="base">
                                        <p:cTn id="34" dur="500" fill="hold"/>
                                        <p:tgtEl>
                                          <p:spTgt spid="2061"/>
                                        </p:tgtEl>
                                        <p:attrNameLst>
                                          <p:attrName>ppt_x</p:attrName>
                                        </p:attrNameLst>
                                      </p:cBhvr>
                                      <p:tavLst>
                                        <p:tav tm="0">
                                          <p:val>
                                            <p:strVal val="#ppt_x"/>
                                          </p:val>
                                        </p:tav>
                                        <p:tav tm="100000">
                                          <p:val>
                                            <p:strVal val="#ppt_x"/>
                                          </p:val>
                                        </p:tav>
                                      </p:tavLst>
                                    </p:anim>
                                    <p:anim calcmode="lin" valueType="num">
                                      <p:cBhvr additive="base">
                                        <p:cTn id="35" dur="500" fill="hold"/>
                                        <p:tgtEl>
                                          <p:spTgt spid="2061"/>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checkerboard(across)">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checkerboard(across)">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2" end="2"/>
                                            </p:txEl>
                                          </p:spTgt>
                                        </p:tgtEl>
                                        <p:attrNameLst>
                                          <p:attrName>style.visibility</p:attrName>
                                        </p:attrNameLst>
                                      </p:cBhvr>
                                      <p:to>
                                        <p:strVal val="visible"/>
                                      </p:to>
                                    </p:set>
                                    <p:anim calcmode="lin" valueType="num">
                                      <p:cBhvr additive="base">
                                        <p:cTn id="5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3" end="3"/>
                                            </p:txEl>
                                          </p:spTgt>
                                        </p:tgtEl>
                                        <p:attrNameLst>
                                          <p:attrName>style.visibility</p:attrName>
                                        </p:attrNameLst>
                                      </p:cBhvr>
                                      <p:to>
                                        <p:strVal val="visible"/>
                                      </p:to>
                                    </p:set>
                                    <p:anim calcmode="lin" valueType="num">
                                      <p:cBhvr additive="base">
                                        <p:cTn id="5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nodeType="clickEffect">
                                  <p:stCondLst>
                                    <p:cond delay="0"/>
                                  </p:stCondLst>
                                  <p:childTnLst>
                                    <p:set>
                                      <p:cBhvr>
                                        <p:cTn id="61" dur="1" fill="hold">
                                          <p:stCondLst>
                                            <p:cond delay="0"/>
                                          </p:stCondLst>
                                        </p:cTn>
                                        <p:tgtEl>
                                          <p:spTgt spid="2062"/>
                                        </p:tgtEl>
                                        <p:attrNameLst>
                                          <p:attrName>style.visibility</p:attrName>
                                        </p:attrNameLst>
                                      </p:cBhvr>
                                      <p:to>
                                        <p:strVal val="visible"/>
                                      </p:to>
                                    </p:set>
                                    <p:animEffect transition="in" filter="checkerboard(across)">
                                      <p:cBhvr>
                                        <p:cTn id="62" dur="500"/>
                                        <p:tgtEl>
                                          <p:spTgt spid="2062"/>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checkerboard(across)">
                                      <p:cBhvr>
                                        <p:cTn id="67" dur="500"/>
                                        <p:tgtEl>
                                          <p:spTgt spid="22"/>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nodeType="clickEffect">
                                  <p:stCondLst>
                                    <p:cond delay="0"/>
                                  </p:stCondLst>
                                  <p:childTnLst>
                                    <p:set>
                                      <p:cBhvr>
                                        <p:cTn id="71" dur="1" fill="hold">
                                          <p:stCondLst>
                                            <p:cond delay="0"/>
                                          </p:stCondLst>
                                        </p:cTn>
                                        <p:tgtEl>
                                          <p:spTgt spid="2063"/>
                                        </p:tgtEl>
                                        <p:attrNameLst>
                                          <p:attrName>style.visibility</p:attrName>
                                        </p:attrNameLst>
                                      </p:cBhvr>
                                      <p:to>
                                        <p:strVal val="visible"/>
                                      </p:to>
                                    </p:set>
                                    <p:animEffect transition="in" filter="checkerboard(across)">
                                      <p:cBhvr>
                                        <p:cTn id="72" dur="500"/>
                                        <p:tgtEl>
                                          <p:spTgt spid="2063"/>
                                        </p:tgtEl>
                                      </p:cBhvr>
                                    </p:animEffect>
                                  </p:childTnLst>
                                </p:cTn>
                              </p:par>
                            </p:childTnLst>
                          </p:cTn>
                        </p:par>
                      </p:childTnLst>
                    </p:cTn>
                  </p:par>
                  <p:par>
                    <p:cTn id="73" fill="hold">
                      <p:stCondLst>
                        <p:cond delay="indefinite"/>
                      </p:stCondLst>
                      <p:childTnLst>
                        <p:par>
                          <p:cTn id="74" fill="hold">
                            <p:stCondLst>
                              <p:cond delay="0"/>
                            </p:stCondLst>
                            <p:childTnLst>
                              <p:par>
                                <p:cTn id="75" presetID="5" presetClass="entr" presetSubtype="10" fill="hold" grpId="0" nodeType="click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checkerboard(across)">
                                      <p:cBhvr>
                                        <p:cTn id="77" dur="500"/>
                                        <p:tgtEl>
                                          <p:spTgt spid="24"/>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nodeType="clickEffect">
                                  <p:stCondLst>
                                    <p:cond delay="0"/>
                                  </p:stCondLst>
                                  <p:childTnLst>
                                    <p:set>
                                      <p:cBhvr>
                                        <p:cTn id="81" dur="1" fill="hold">
                                          <p:stCondLst>
                                            <p:cond delay="0"/>
                                          </p:stCondLst>
                                        </p:cTn>
                                        <p:tgtEl>
                                          <p:spTgt spid="3">
                                            <p:txEl>
                                              <p:pRg st="4" end="4"/>
                                            </p:txEl>
                                          </p:spTgt>
                                        </p:tgtEl>
                                        <p:attrNameLst>
                                          <p:attrName>style.visibility</p:attrName>
                                        </p:attrNameLst>
                                      </p:cBhvr>
                                      <p:to>
                                        <p:strVal val="visible"/>
                                      </p:to>
                                    </p:set>
                                    <p:anim calcmode="lin" valueType="num">
                                      <p:cBhvr additive="base">
                                        <p:cTn id="8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2" grpId="0" animBg="1"/>
      <p:bldP spid="2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3" name="Rectangle 3"/>
          <p:cNvSpPr>
            <a:spLocks noGrp="1" noChangeArrowheads="1"/>
          </p:cNvSpPr>
          <p:nvPr>
            <p:ph type="body" sz="half" idx="1"/>
          </p:nvPr>
        </p:nvSpPr>
        <p:spPr>
          <a:xfrm>
            <a:off x="0" y="928688"/>
            <a:ext cx="9144000" cy="2811462"/>
          </a:xfrm>
        </p:spPr>
        <p:txBody>
          <a:bodyPr rtlCol="0">
            <a:normAutofit fontScale="92500" lnSpcReduction="10000"/>
          </a:bodyPr>
          <a:lstStyle/>
          <a:p>
            <a:pPr marL="0" indent="352425" fontAlgn="auto">
              <a:spcAft>
                <a:spcPts val="0"/>
              </a:spcAft>
              <a:buFont typeface="Wingdings" pitchFamily="2" charset="2"/>
              <a:buNone/>
              <a:defRPr/>
            </a:pPr>
            <a:r>
              <a:rPr lang="ru-RU" dirty="0"/>
              <a:t>Зависимость количества теплоты от  рода вещества, можно подтвердить, если налить в один сосуд </a:t>
            </a:r>
            <a:r>
              <a:rPr lang="ru-RU" b="1" dirty="0">
                <a:solidFill>
                  <a:srgbClr val="FF0000"/>
                </a:solidFill>
              </a:rPr>
              <a:t>воду</a:t>
            </a:r>
            <a:r>
              <a:rPr lang="ru-RU" dirty="0"/>
              <a:t>, другой </a:t>
            </a:r>
            <a:r>
              <a:rPr lang="ru-RU" b="1" dirty="0">
                <a:solidFill>
                  <a:srgbClr val="FF0000"/>
                </a:solidFill>
              </a:rPr>
              <a:t>растительное масло </a:t>
            </a:r>
            <a:r>
              <a:rPr lang="ru-RU" dirty="0"/>
              <a:t>(с одинаковыми массами). Оба сосуда будем нагревать на одинаковых горелках. Через 5 минут увидим, что </a:t>
            </a:r>
            <a:r>
              <a:rPr lang="ru-RU" b="1" dirty="0">
                <a:solidFill>
                  <a:srgbClr val="FF0000"/>
                </a:solidFill>
              </a:rPr>
              <a:t>масло имеет более высокую температуру, чем вода</a:t>
            </a:r>
            <a:r>
              <a:rPr lang="ru-RU" dirty="0"/>
              <a:t>.</a:t>
            </a:r>
          </a:p>
        </p:txBody>
      </p:sp>
      <p:pic>
        <p:nvPicPr>
          <p:cNvPr id="21506" name="Picture 8" descr="teplo1"/>
          <p:cNvPicPr>
            <a:picLocks noGrp="1" noChangeAspect="1" noChangeArrowheads="1"/>
          </p:cNvPicPr>
          <p:nvPr>
            <p:ph sz="half" idx="2"/>
          </p:nvPr>
        </p:nvPicPr>
        <p:blipFill>
          <a:blip r:embed="rId3" cstate="print"/>
          <a:srcRect/>
          <a:stretch>
            <a:fillRect/>
          </a:stretch>
        </p:blipFill>
        <p:spPr>
          <a:xfrm>
            <a:off x="1692275" y="3594100"/>
            <a:ext cx="5400675" cy="3089275"/>
          </a:xfrm>
        </p:spPr>
      </p:pic>
      <p:sp>
        <p:nvSpPr>
          <p:cNvPr id="21507" name="Заголовок 1"/>
          <p:cNvSpPr>
            <a:spLocks noGrp="1"/>
          </p:cNvSpPr>
          <p:nvPr>
            <p:ph type="title"/>
          </p:nvPr>
        </p:nvSpPr>
        <p:spPr>
          <a:xfrm>
            <a:off x="500063" y="0"/>
            <a:ext cx="8229600" cy="1143000"/>
          </a:xfrm>
        </p:spPr>
        <p:txBody>
          <a:bodyPr/>
          <a:lstStyle/>
          <a:p>
            <a:r>
              <a:rPr lang="ru-RU" smtClean="0"/>
              <a:t>Количество теплоты зависит</a:t>
            </a:r>
          </a:p>
        </p:txBody>
      </p:sp>
      <p:sp>
        <p:nvSpPr>
          <p:cNvPr id="5" name="Выноска-облако 4"/>
          <p:cNvSpPr/>
          <p:nvPr/>
        </p:nvSpPr>
        <p:spPr>
          <a:xfrm>
            <a:off x="3071813" y="3714750"/>
            <a:ext cx="1866900" cy="1071563"/>
          </a:xfrm>
          <a:prstGeom prst="cloudCallout">
            <a:avLst>
              <a:gd name="adj1" fmla="val -42214"/>
              <a:gd name="adj2" fmla="val 105372"/>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FF0000"/>
                </a:solidFill>
              </a:rPr>
              <a:t>Вода</a:t>
            </a:r>
          </a:p>
        </p:txBody>
      </p:sp>
      <p:sp>
        <p:nvSpPr>
          <p:cNvPr id="6" name="Выноска-облако 5"/>
          <p:cNvSpPr/>
          <p:nvPr/>
        </p:nvSpPr>
        <p:spPr>
          <a:xfrm>
            <a:off x="6357938" y="3500438"/>
            <a:ext cx="1928812" cy="1071562"/>
          </a:xfrm>
          <a:prstGeom prst="cloudCallout">
            <a:avLst>
              <a:gd name="adj1" fmla="val -47423"/>
              <a:gd name="adj2" fmla="val 114738"/>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FF0000"/>
                </a:solidFill>
              </a:rPr>
              <a:t>Масло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a:xfrm>
            <a:off x="500063" y="0"/>
            <a:ext cx="8229600" cy="928688"/>
          </a:xfrm>
        </p:spPr>
        <p:txBody>
          <a:bodyPr/>
          <a:lstStyle/>
          <a:p>
            <a:r>
              <a:rPr lang="ru-RU" smtClean="0"/>
              <a:t>Удельная теплоемкость</a:t>
            </a:r>
          </a:p>
        </p:txBody>
      </p:sp>
      <p:sp>
        <p:nvSpPr>
          <p:cNvPr id="3" name="Содержимое 2"/>
          <p:cNvSpPr>
            <a:spLocks noGrp="1"/>
          </p:cNvSpPr>
          <p:nvPr>
            <p:ph idx="1"/>
          </p:nvPr>
        </p:nvSpPr>
        <p:spPr>
          <a:xfrm>
            <a:off x="0" y="928688"/>
            <a:ext cx="5940425" cy="5929312"/>
          </a:xfrm>
        </p:spPr>
        <p:txBody>
          <a:bodyPr rtlCol="0">
            <a:normAutofit lnSpcReduction="10000"/>
          </a:bodyPr>
          <a:lstStyle/>
          <a:p>
            <a:pPr fontAlgn="auto">
              <a:spcAft>
                <a:spcPts val="0"/>
              </a:spcAft>
              <a:buFont typeface="Arial" pitchFamily="34" charset="0"/>
              <a:buChar char="•"/>
              <a:defRPr/>
            </a:pPr>
            <a:r>
              <a:rPr lang="ru-RU" dirty="0" smtClean="0"/>
              <a:t>Скорость нагревания вещества характеризует физическая величина – </a:t>
            </a:r>
            <a:r>
              <a:rPr lang="ru-RU" b="1" dirty="0" smtClean="0"/>
              <a:t>удельная теплоемкость.</a:t>
            </a:r>
          </a:p>
          <a:p>
            <a:pPr fontAlgn="auto">
              <a:spcAft>
                <a:spcPts val="0"/>
              </a:spcAft>
              <a:buFont typeface="Arial" pitchFamily="34" charset="0"/>
              <a:buChar char="•"/>
              <a:defRPr/>
            </a:pPr>
            <a:r>
              <a:rPr lang="ru-RU" b="1" dirty="0" smtClean="0"/>
              <a:t>Физическая величина, численно равная количеству теплоты, которое </a:t>
            </a:r>
            <a:r>
              <a:rPr lang="ru-RU" b="1" dirty="0" smtClean="0">
                <a:solidFill>
                  <a:srgbClr val="C00000"/>
                </a:solidFill>
              </a:rPr>
              <a:t>необходимо передать </a:t>
            </a:r>
            <a:r>
              <a:rPr lang="ru-RU" b="1" dirty="0" smtClean="0"/>
              <a:t>телу </a:t>
            </a:r>
            <a:r>
              <a:rPr lang="ru-RU" b="1" dirty="0" smtClean="0">
                <a:solidFill>
                  <a:srgbClr val="C00000"/>
                </a:solidFill>
              </a:rPr>
              <a:t>массой 1 кг</a:t>
            </a:r>
            <a:r>
              <a:rPr lang="ru-RU" b="1" dirty="0" smtClean="0"/>
              <a:t> для того, чтобы его температура изменилась </a:t>
            </a:r>
            <a:r>
              <a:rPr lang="ru-RU" b="1" dirty="0" smtClean="0">
                <a:solidFill>
                  <a:srgbClr val="C00000"/>
                </a:solidFill>
              </a:rPr>
              <a:t>на 1 °С</a:t>
            </a:r>
            <a:r>
              <a:rPr lang="ru-RU" b="1" dirty="0" smtClean="0"/>
              <a:t>, называется </a:t>
            </a:r>
            <a:r>
              <a:rPr lang="ru-RU" b="1" dirty="0" smtClean="0">
                <a:solidFill>
                  <a:srgbClr val="FF0000"/>
                </a:solidFill>
              </a:rPr>
              <a:t>удельной теплоемкостью вещества</a:t>
            </a:r>
            <a:r>
              <a:rPr lang="ru-RU" b="1" dirty="0" smtClean="0"/>
              <a:t>.</a:t>
            </a:r>
          </a:p>
          <a:p>
            <a:pPr fontAlgn="auto">
              <a:spcAft>
                <a:spcPts val="0"/>
              </a:spcAft>
              <a:buFont typeface="Arial" pitchFamily="34" charset="0"/>
              <a:buChar char="•"/>
              <a:defRPr/>
            </a:pPr>
            <a:endParaRPr lang="ru-RU" b="1" dirty="0" smtClean="0"/>
          </a:p>
          <a:p>
            <a:pPr fontAlgn="auto">
              <a:spcAft>
                <a:spcPts val="0"/>
              </a:spcAft>
              <a:buFont typeface="Arial" pitchFamily="34" charset="0"/>
              <a:buChar char="•"/>
              <a:defRPr/>
            </a:pPr>
            <a:endParaRPr lang="ru-RU" b="1" dirty="0"/>
          </a:p>
        </p:txBody>
      </p:sp>
      <p:pic>
        <p:nvPicPr>
          <p:cNvPr id="23555" name="Picture 1"/>
          <p:cNvPicPr>
            <a:picLocks noChangeAspect="1" noChangeArrowheads="1"/>
          </p:cNvPicPr>
          <p:nvPr/>
        </p:nvPicPr>
        <p:blipFill>
          <a:blip r:embed="rId2" cstate="print"/>
          <a:srcRect/>
          <a:stretch>
            <a:fillRect/>
          </a:stretch>
        </p:blipFill>
        <p:spPr bwMode="auto">
          <a:xfrm>
            <a:off x="5929313" y="2260600"/>
            <a:ext cx="2085975" cy="4597400"/>
          </a:xfrm>
          <a:prstGeom prst="rect">
            <a:avLst/>
          </a:prstGeom>
          <a:noFill/>
          <a:ln w="9525">
            <a:noFill/>
            <a:miter lim="800000"/>
            <a:headEnd/>
            <a:tailEnd/>
          </a:ln>
        </p:spPr>
      </p:pic>
      <p:pic>
        <p:nvPicPr>
          <p:cNvPr id="23556" name="Picture 2"/>
          <p:cNvPicPr>
            <a:picLocks noChangeAspect="1" noChangeArrowheads="1"/>
          </p:cNvPicPr>
          <p:nvPr/>
        </p:nvPicPr>
        <p:blipFill>
          <a:blip r:embed="rId3" cstate="print"/>
          <a:srcRect/>
          <a:stretch>
            <a:fillRect/>
          </a:stretch>
        </p:blipFill>
        <p:spPr bwMode="auto">
          <a:xfrm>
            <a:off x="7143750" y="714375"/>
            <a:ext cx="2000250" cy="2428875"/>
          </a:xfrm>
          <a:prstGeom prst="rect">
            <a:avLst/>
          </a:prstGeom>
          <a:noFill/>
          <a:ln w="9525">
            <a:noFill/>
            <a:miter lim="800000"/>
            <a:headEnd/>
            <a:tailEnd/>
          </a:ln>
        </p:spPr>
      </p:pic>
      <p:sp>
        <p:nvSpPr>
          <p:cNvPr id="7" name="Скругленная прямоугольная выноска 6"/>
          <p:cNvSpPr/>
          <p:nvPr/>
        </p:nvSpPr>
        <p:spPr>
          <a:xfrm>
            <a:off x="6786563" y="3500438"/>
            <a:ext cx="785812" cy="857250"/>
          </a:xfrm>
          <a:prstGeom prst="wedgeRoundRectCallout">
            <a:avLst>
              <a:gd name="adj1" fmla="val 66728"/>
              <a:gd name="adj2" fmla="val -88393"/>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rgbClr val="FF0000"/>
                </a:solidFill>
              </a:rPr>
              <a:t>1 кг</a:t>
            </a:r>
          </a:p>
        </p:txBody>
      </p:sp>
      <p:sp>
        <p:nvSpPr>
          <p:cNvPr id="8" name="Скругленная прямоугольная выноска 7"/>
          <p:cNvSpPr/>
          <p:nvPr/>
        </p:nvSpPr>
        <p:spPr>
          <a:xfrm>
            <a:off x="6000750" y="1000125"/>
            <a:ext cx="785813" cy="857250"/>
          </a:xfrm>
          <a:prstGeom prst="wedgeRoundRectCallout">
            <a:avLst>
              <a:gd name="adj1" fmla="val 41185"/>
              <a:gd name="adj2" fmla="val 135346"/>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rgbClr val="FF0000"/>
                </a:solidFill>
              </a:rPr>
              <a:t>На 1</a:t>
            </a:r>
            <a:r>
              <a:rPr lang="ru-RU" sz="2400" b="1" baseline="30000" dirty="0">
                <a:solidFill>
                  <a:srgbClr val="FF0000"/>
                </a:solidFill>
              </a:rPr>
              <a:t>0</a:t>
            </a:r>
            <a:r>
              <a:rPr lang="ru-RU" sz="2400" b="1" dirty="0">
                <a:solidFill>
                  <a:srgbClr val="FF0000"/>
                </a:solidFill>
              </a:rPr>
              <a:t>С</a:t>
            </a:r>
            <a:endParaRPr lang="ru-RU" sz="2400" b="1" baseline="30000" dirty="0">
              <a:solidFill>
                <a:srgbClr val="FF0000"/>
              </a:solidFill>
            </a:endParaRPr>
          </a:p>
        </p:txBody>
      </p:sp>
      <p:sp>
        <p:nvSpPr>
          <p:cNvPr id="9" name="Скругленная прямоугольная выноска 8"/>
          <p:cNvSpPr/>
          <p:nvPr/>
        </p:nvSpPr>
        <p:spPr>
          <a:xfrm>
            <a:off x="0" y="0"/>
            <a:ext cx="9144000" cy="2428875"/>
          </a:xfrm>
          <a:prstGeom prst="wedgeRoundRectCallout">
            <a:avLst>
              <a:gd name="adj1" fmla="val 25331"/>
              <a:gd name="adj2" fmla="val 76705"/>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FF0000"/>
                </a:solidFill>
              </a:rPr>
              <a:t>Удельная теплоемкость вещества показывает, на сколько изменяется внутренняя энергия вещества массой 1 кг при изменении его температуры на 1 </a:t>
            </a:r>
            <a:r>
              <a:rPr lang="ru-RU" sz="3200" b="1" baseline="30000" dirty="0">
                <a:solidFill>
                  <a:srgbClr val="FF0000"/>
                </a:solidFill>
              </a:rPr>
              <a:t>0</a:t>
            </a:r>
            <a:r>
              <a:rPr lang="ru-RU" sz="3200" b="1" dirty="0">
                <a:solidFill>
                  <a:srgbClr val="FF0000"/>
                </a:solidFill>
              </a:rPr>
              <a:t> С</a:t>
            </a:r>
            <a:endParaRPr lang="ru-RU" sz="3200" b="1" baseline="30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heckerboard(across)">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heckerboard(across)">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checkerboard(across)">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1"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checkerboard(across)">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a:xfrm>
            <a:off x="500063" y="0"/>
            <a:ext cx="8229600" cy="785813"/>
          </a:xfrm>
        </p:spPr>
        <p:txBody>
          <a:bodyPr/>
          <a:lstStyle/>
          <a:p>
            <a:r>
              <a:rPr lang="ru-RU" smtClean="0"/>
              <a:t>Удельная теплоемкость</a:t>
            </a:r>
          </a:p>
        </p:txBody>
      </p:sp>
      <p:sp>
        <p:nvSpPr>
          <p:cNvPr id="3" name="Содержимое 2"/>
          <p:cNvSpPr>
            <a:spLocks noGrp="1"/>
          </p:cNvSpPr>
          <p:nvPr>
            <p:ph idx="1"/>
          </p:nvPr>
        </p:nvSpPr>
        <p:spPr>
          <a:xfrm>
            <a:off x="0" y="928688"/>
            <a:ext cx="6072188" cy="5929312"/>
          </a:xfrm>
        </p:spPr>
        <p:txBody>
          <a:bodyPr rtlCol="0">
            <a:normAutofit fontScale="92500"/>
          </a:bodyPr>
          <a:lstStyle/>
          <a:p>
            <a:pPr marL="0" indent="261938" fontAlgn="auto">
              <a:lnSpc>
                <a:spcPct val="90000"/>
              </a:lnSpc>
              <a:spcAft>
                <a:spcPts val="0"/>
              </a:spcAft>
              <a:buFont typeface="Arial" pitchFamily="34" charset="0"/>
              <a:buChar char="•"/>
              <a:defRPr/>
            </a:pPr>
            <a:r>
              <a:rPr lang="ru-RU" dirty="0" smtClean="0"/>
              <a:t>Удельная теплоемкость вещества обозначается буквой  </a:t>
            </a:r>
            <a:r>
              <a:rPr lang="ru-RU" b="1" i="1" dirty="0" smtClean="0">
                <a:solidFill>
                  <a:srgbClr val="FF0000"/>
                </a:solidFill>
              </a:rPr>
              <a:t>с</a:t>
            </a:r>
            <a:r>
              <a:rPr lang="ru-RU" b="1" i="1" dirty="0" smtClean="0"/>
              <a:t> ;</a:t>
            </a:r>
          </a:p>
          <a:p>
            <a:pPr marL="0" indent="261938" fontAlgn="auto">
              <a:lnSpc>
                <a:spcPct val="90000"/>
              </a:lnSpc>
              <a:spcAft>
                <a:spcPts val="0"/>
              </a:spcAft>
              <a:buFont typeface="Arial" pitchFamily="34" charset="0"/>
              <a:buChar char="•"/>
              <a:defRPr/>
            </a:pPr>
            <a:r>
              <a:rPr lang="ru-RU" dirty="0" smtClean="0"/>
              <a:t>измеряется  в </a:t>
            </a:r>
            <a:r>
              <a:rPr lang="ru-RU" b="1" dirty="0" smtClean="0">
                <a:solidFill>
                  <a:srgbClr val="FF0000"/>
                </a:solidFill>
              </a:rPr>
              <a:t>Дж</a:t>
            </a:r>
            <a:r>
              <a:rPr lang="en-US" b="1" dirty="0" smtClean="0">
                <a:solidFill>
                  <a:srgbClr val="FF0000"/>
                </a:solidFill>
              </a:rPr>
              <a:t>/</a:t>
            </a:r>
            <a:r>
              <a:rPr lang="ru-RU" b="1" dirty="0" smtClean="0">
                <a:solidFill>
                  <a:srgbClr val="FF0000"/>
                </a:solidFill>
              </a:rPr>
              <a:t>кг·С</a:t>
            </a:r>
            <a:r>
              <a:rPr lang="ru-RU" dirty="0" smtClean="0"/>
              <a:t>.</a:t>
            </a:r>
          </a:p>
          <a:p>
            <a:pPr marL="0" indent="261938" fontAlgn="auto">
              <a:lnSpc>
                <a:spcPct val="90000"/>
              </a:lnSpc>
              <a:spcAft>
                <a:spcPts val="0"/>
              </a:spcAft>
              <a:buFont typeface="Arial" pitchFamily="34" charset="0"/>
              <a:buChar char="•"/>
              <a:defRPr/>
            </a:pPr>
            <a:r>
              <a:rPr lang="ru-RU" dirty="0" smtClean="0"/>
              <a:t>Удельную теплоемкость данного вещества можно приближенно считать </a:t>
            </a:r>
            <a:r>
              <a:rPr lang="ru-RU" b="1" dirty="0" smtClean="0">
                <a:solidFill>
                  <a:srgbClr val="FF0000"/>
                </a:solidFill>
              </a:rPr>
              <a:t>постоянной величиной</a:t>
            </a:r>
            <a:r>
              <a:rPr lang="ru-RU" dirty="0" smtClean="0"/>
              <a:t>.</a:t>
            </a:r>
          </a:p>
          <a:p>
            <a:pPr marL="0" indent="261938" fontAlgn="auto">
              <a:lnSpc>
                <a:spcPct val="90000"/>
              </a:lnSpc>
              <a:spcAft>
                <a:spcPts val="0"/>
              </a:spcAft>
              <a:buFont typeface="Arial" pitchFamily="34" charset="0"/>
              <a:buChar char="•"/>
              <a:defRPr/>
            </a:pPr>
            <a:r>
              <a:rPr lang="ru-RU" dirty="0" smtClean="0"/>
              <a:t>У </a:t>
            </a:r>
            <a:r>
              <a:rPr lang="ru-RU" dirty="0" smtClean="0">
                <a:solidFill>
                  <a:srgbClr val="FF0000"/>
                </a:solidFill>
              </a:rPr>
              <a:t>разных веществ </a:t>
            </a:r>
            <a:r>
              <a:rPr lang="ru-RU" dirty="0" smtClean="0"/>
              <a:t>удельная теплоемкость имеет </a:t>
            </a:r>
            <a:r>
              <a:rPr lang="ru-RU" dirty="0" smtClean="0">
                <a:solidFill>
                  <a:srgbClr val="FF0000"/>
                </a:solidFill>
              </a:rPr>
              <a:t>разные значения</a:t>
            </a:r>
            <a:r>
              <a:rPr lang="ru-RU" dirty="0" smtClean="0"/>
              <a:t>.</a:t>
            </a:r>
          </a:p>
          <a:p>
            <a:pPr marL="0" indent="261938" fontAlgn="auto">
              <a:lnSpc>
                <a:spcPct val="90000"/>
              </a:lnSpc>
              <a:spcAft>
                <a:spcPts val="0"/>
              </a:spcAft>
              <a:buFont typeface="Arial" pitchFamily="34" charset="0"/>
              <a:buChar char="•"/>
              <a:defRPr/>
            </a:pPr>
            <a:r>
              <a:rPr lang="ru-RU" dirty="0" smtClean="0"/>
              <a:t>Удельная теплоемкость вещества, </a:t>
            </a:r>
            <a:r>
              <a:rPr lang="ru-RU" dirty="0" smtClean="0">
                <a:solidFill>
                  <a:srgbClr val="C00000"/>
                </a:solidFill>
              </a:rPr>
              <a:t>находящегося в различных агрегатных состояниях</a:t>
            </a:r>
            <a:r>
              <a:rPr lang="ru-RU" dirty="0" smtClean="0"/>
              <a:t>, </a:t>
            </a:r>
            <a:r>
              <a:rPr lang="ru-RU" b="1" dirty="0" smtClean="0">
                <a:solidFill>
                  <a:srgbClr val="FF0000"/>
                </a:solidFill>
              </a:rPr>
              <a:t>различна</a:t>
            </a:r>
            <a:r>
              <a:rPr lang="ru-RU" dirty="0" smtClean="0"/>
              <a:t> </a:t>
            </a:r>
            <a:r>
              <a:rPr lang="en-US" dirty="0" smtClean="0"/>
              <a:t>(</a:t>
            </a:r>
            <a:r>
              <a:rPr lang="ru-RU" dirty="0" smtClean="0"/>
              <a:t>например: вода и лёд</a:t>
            </a:r>
            <a:r>
              <a:rPr lang="en-US" dirty="0" smtClean="0"/>
              <a:t>)</a:t>
            </a:r>
            <a:r>
              <a:rPr lang="ru-RU" dirty="0" smtClean="0"/>
              <a:t>.</a:t>
            </a:r>
            <a:endParaRPr lang="ru-RU" b="1" dirty="0" smtClean="0"/>
          </a:p>
          <a:p>
            <a:pPr fontAlgn="auto">
              <a:spcAft>
                <a:spcPts val="0"/>
              </a:spcAft>
              <a:buFont typeface="Arial" pitchFamily="34" charset="0"/>
              <a:buChar char="•"/>
              <a:defRPr/>
            </a:pPr>
            <a:endParaRPr lang="ru-RU" b="1" dirty="0"/>
          </a:p>
        </p:txBody>
      </p:sp>
      <p:pic>
        <p:nvPicPr>
          <p:cNvPr id="24579" name="Picture 1"/>
          <p:cNvPicPr>
            <a:picLocks noChangeAspect="1" noChangeArrowheads="1"/>
          </p:cNvPicPr>
          <p:nvPr/>
        </p:nvPicPr>
        <p:blipFill>
          <a:blip r:embed="rId2" cstate="print"/>
          <a:srcRect/>
          <a:stretch>
            <a:fillRect/>
          </a:stretch>
        </p:blipFill>
        <p:spPr bwMode="auto">
          <a:xfrm>
            <a:off x="5929313" y="2260600"/>
            <a:ext cx="2085975" cy="4597400"/>
          </a:xfrm>
          <a:prstGeom prst="rect">
            <a:avLst/>
          </a:prstGeom>
          <a:noFill/>
          <a:ln w="9525">
            <a:noFill/>
            <a:miter lim="800000"/>
            <a:headEnd/>
            <a:tailEnd/>
          </a:ln>
        </p:spPr>
      </p:pic>
      <p:pic>
        <p:nvPicPr>
          <p:cNvPr id="24580" name="Picture 2"/>
          <p:cNvPicPr>
            <a:picLocks noChangeAspect="1" noChangeArrowheads="1"/>
          </p:cNvPicPr>
          <p:nvPr/>
        </p:nvPicPr>
        <p:blipFill>
          <a:blip r:embed="rId3" cstate="print"/>
          <a:srcRect/>
          <a:stretch>
            <a:fillRect/>
          </a:stretch>
        </p:blipFill>
        <p:spPr bwMode="auto">
          <a:xfrm>
            <a:off x="7143750" y="714375"/>
            <a:ext cx="2000250" cy="2428875"/>
          </a:xfrm>
          <a:prstGeom prst="rect">
            <a:avLst/>
          </a:prstGeom>
          <a:noFill/>
          <a:ln w="9525">
            <a:noFill/>
            <a:miter lim="800000"/>
            <a:headEnd/>
            <a:tailEnd/>
          </a:ln>
        </p:spPr>
      </p:pic>
      <p:sp>
        <p:nvSpPr>
          <p:cNvPr id="7" name="Скругленная прямоугольная выноска 6"/>
          <p:cNvSpPr/>
          <p:nvPr/>
        </p:nvSpPr>
        <p:spPr>
          <a:xfrm>
            <a:off x="6786563" y="3500438"/>
            <a:ext cx="785812" cy="857250"/>
          </a:xfrm>
          <a:prstGeom prst="wedgeRoundRectCallout">
            <a:avLst>
              <a:gd name="adj1" fmla="val 66728"/>
              <a:gd name="adj2" fmla="val -88393"/>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rgbClr val="FF0000"/>
                </a:solidFill>
              </a:rPr>
              <a:t>1 кг</a:t>
            </a:r>
          </a:p>
        </p:txBody>
      </p:sp>
      <p:sp>
        <p:nvSpPr>
          <p:cNvPr id="8" name="Скругленная прямоугольная выноска 7"/>
          <p:cNvSpPr/>
          <p:nvPr/>
        </p:nvSpPr>
        <p:spPr>
          <a:xfrm>
            <a:off x="6000750" y="1000125"/>
            <a:ext cx="785813" cy="857250"/>
          </a:xfrm>
          <a:prstGeom prst="wedgeRoundRectCallout">
            <a:avLst>
              <a:gd name="adj1" fmla="val 41185"/>
              <a:gd name="adj2" fmla="val 135346"/>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rgbClr val="FF0000"/>
                </a:solidFill>
              </a:rPr>
              <a:t>На 1</a:t>
            </a:r>
            <a:r>
              <a:rPr lang="ru-RU" sz="2400" b="1" baseline="30000" dirty="0">
                <a:solidFill>
                  <a:srgbClr val="FF0000"/>
                </a:solidFill>
              </a:rPr>
              <a:t>0</a:t>
            </a:r>
            <a:r>
              <a:rPr lang="ru-RU" sz="2400" b="1" dirty="0">
                <a:solidFill>
                  <a:srgbClr val="FF0000"/>
                </a:solidFill>
              </a:rPr>
              <a:t>С</a:t>
            </a:r>
            <a:endParaRPr lang="ru-RU" sz="2400" b="1" baseline="30000" dirty="0">
              <a:solidFill>
                <a:srgbClr val="FF0000"/>
              </a:solidFill>
            </a:endParaRPr>
          </a:p>
        </p:txBody>
      </p:sp>
      <p:pic>
        <p:nvPicPr>
          <p:cNvPr id="46082" name="Picture 2"/>
          <p:cNvPicPr>
            <a:picLocks noChangeAspect="1" noChangeArrowheads="1"/>
          </p:cNvPicPr>
          <p:nvPr/>
        </p:nvPicPr>
        <p:blipFill>
          <a:blip r:embed="rId4" cstate="print"/>
          <a:srcRect/>
          <a:stretch>
            <a:fillRect/>
          </a:stretch>
        </p:blipFill>
        <p:spPr bwMode="auto">
          <a:xfrm>
            <a:off x="0" y="642938"/>
            <a:ext cx="5929313" cy="4498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6082"/>
                                        </p:tgtEl>
                                        <p:attrNameLst>
                                          <p:attrName>style.visibility</p:attrName>
                                        </p:attrNameLst>
                                      </p:cBhvr>
                                      <p:to>
                                        <p:strVal val="visible"/>
                                      </p:to>
                                    </p:set>
                                    <p:anim calcmode="lin" valueType="num">
                                      <p:cBhvr additive="base">
                                        <p:cTn id="37" dur="500" fill="hold"/>
                                        <p:tgtEl>
                                          <p:spTgt spid="46082"/>
                                        </p:tgtEl>
                                        <p:attrNameLst>
                                          <p:attrName>ppt_x</p:attrName>
                                        </p:attrNameLst>
                                      </p:cBhvr>
                                      <p:tavLst>
                                        <p:tav tm="0">
                                          <p:val>
                                            <p:strVal val="#ppt_x"/>
                                          </p:val>
                                        </p:tav>
                                        <p:tav tm="100000">
                                          <p:val>
                                            <p:strVal val="#ppt_x"/>
                                          </p:val>
                                        </p:tav>
                                      </p:tavLst>
                                    </p:anim>
                                    <p:anim calcmode="lin" valueType="num">
                                      <p:cBhvr additive="base">
                                        <p:cTn id="38" dur="500" fill="hold"/>
                                        <p:tgtEl>
                                          <p:spTgt spid="460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a:xfrm>
            <a:off x="0" y="0"/>
            <a:ext cx="9144000" cy="928688"/>
          </a:xfrm>
        </p:spPr>
        <p:txBody>
          <a:bodyPr/>
          <a:lstStyle/>
          <a:p>
            <a:r>
              <a:rPr lang="ru-RU" sz="3200" smtClean="0"/>
              <a:t>Удельная теплоемкость различных веществ</a:t>
            </a:r>
          </a:p>
        </p:txBody>
      </p:sp>
      <p:pic>
        <p:nvPicPr>
          <p:cNvPr id="25602" name="Picture 2"/>
          <p:cNvPicPr>
            <a:picLocks noChangeAspect="1" noChangeArrowheads="1"/>
          </p:cNvPicPr>
          <p:nvPr/>
        </p:nvPicPr>
        <p:blipFill>
          <a:blip r:embed="rId2" cstate="print"/>
          <a:srcRect/>
          <a:stretch>
            <a:fillRect/>
          </a:stretch>
        </p:blipFill>
        <p:spPr bwMode="auto">
          <a:xfrm>
            <a:off x="214313" y="735013"/>
            <a:ext cx="8572500" cy="6122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1527</TotalTime>
  <Words>999</Words>
  <Application>Microsoft Office PowerPoint</Application>
  <PresentationFormat>Экран (4:3)</PresentationFormat>
  <Paragraphs>106</Paragraphs>
  <Slides>30</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Количество теплоты. Удельная теплоемкость </vt:lpstr>
      <vt:lpstr>Теплопередача осуществляется от более нагретого тела к менее нагретому</vt:lpstr>
      <vt:lpstr>Сколько энергии передается?</vt:lpstr>
      <vt:lpstr>Количество теплоты</vt:lpstr>
      <vt:lpstr>Количество теплоты зависит</vt:lpstr>
      <vt:lpstr>Количество теплоты зависит</vt:lpstr>
      <vt:lpstr>Удельная теплоемкость</vt:lpstr>
      <vt:lpstr>Удельная теплоемкость</vt:lpstr>
      <vt:lpstr>Удельная теплоемкость различных веществ</vt:lpstr>
      <vt:lpstr>Расчет количества теплоты</vt:lpstr>
      <vt:lpstr>Пример расчета количества теплоты</vt:lpstr>
      <vt:lpstr>Это интересно…</vt:lpstr>
      <vt:lpstr>Словарь терминов </vt:lpstr>
      <vt:lpstr>Уравнение теплового баланса.</vt:lpstr>
      <vt:lpstr>Тепловой баланс- это сопоставление прихода и расхода теплоты в различных тепловых процессах.  В технике тепловой баланс используется для анализа тепловых процессов, осуществляющихся в паровых котлах, печах, тепловых двигателей и т.д. Тепловой баланс составляется в единицах энергии (джоулях, калориях) или в % общего количества теплоты приходящихся на единицу выпускаемой продукции, на 1 ч работы, на период времени или на 1 кг израсходованного вещества.</vt:lpstr>
      <vt:lpstr>Уравнение теплового баланса помогает нам решить задачи независимо от количества тел, участвующих в теплообмене, и независимо от способов передачи тепла.  Уравнение теплового баланса связывает количество теплоты, полученное одним телом, и количество теплоты, отданное другим телом при теплообмене. При этом в теплообмене могут участвовать не два тела, а три и более: Q1 + Q2 + Q3 + … = 0</vt:lpstr>
      <vt:lpstr>Уравнение теплового баланса – это закон сохранения энергии для процессов теплообмена в термоизолированных системах. Оно даёт возможность определить те или иные величины. В частности, значения удельной теплоёмкости веществ определяют из уравнения теплового баланса.</vt:lpstr>
      <vt:lpstr>В более старших классах используется следующее определение «уравнения теплового баланса»: Если в изолированной системе тел не происходит никаких превращений энергии кроме теплообмена, то количество теплоты, отданное телами, внутренняя энергия которых уменьшается, равно количеству теплоты, полученному телами, внутренняя энергия которых увеличивается. При этом суммарная энергия системы не изменяется«. А также используется другая формула уравнения (с учетом интегральной формы Первого начала термодинамики):</vt:lpstr>
      <vt:lpstr>Закон сохранения энергии в тепловых процессах  Закон сохранения энергии в тепловых процессах выполняется при нагревании тел за счёт энергии, выделяющейся при сгорании топлива. Топливо — это природный газ, дрова, уголь, нефть. При его сгорании происходит химическая реакция окисления — атомы углерода соединяются с атомами кислорода, содержащимися в воздухе, и образуется молекула оксида углерода (углекислого газа) С02. При этом выделяется энергия. При сгорании различного топлива одинаковой массы выделяется разное количество теплоты. Например, хорошо известно, что природный газ является энергетически более выгодным топливом, чем дрова. Это значит, что для получения одного и того же количества теплоты, масса дров, которые нужно сжечь, должна быть существенно больше массы природного газа. Следовательно, различные виды топлива с энергетической точки зрения характеризуются величиной, называемой удельной теплотой сгорания топлива.</vt:lpstr>
      <vt:lpstr>Первое начало термодинамики</vt:lpstr>
      <vt:lpstr>Первое начало термодинамики</vt:lpstr>
      <vt:lpstr>Первое начало термодинамики</vt:lpstr>
      <vt:lpstr>Первое начало термодинамики</vt:lpstr>
      <vt:lpstr>Первое начало термодинамики</vt:lpstr>
      <vt:lpstr>Формулировка первого закона термодинамики</vt:lpstr>
      <vt:lpstr>Первое начало термодинамики</vt:lpstr>
      <vt:lpstr>Изохорный процесс</vt:lpstr>
      <vt:lpstr>Изобарный процесс</vt:lpstr>
      <vt:lpstr>Изотермический процесс</vt:lpstr>
      <vt:lpstr>Адиабатный процесс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Механическое движение. Траектория, путь, перемещение Подготовка к ГИА</dc:title>
  <dc:creator>Admin</dc:creator>
  <cp:lastModifiedBy>Admin</cp:lastModifiedBy>
  <cp:revision>126</cp:revision>
  <dcterms:modified xsi:type="dcterms:W3CDTF">2025-04-07T02:11:09Z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466635</vt:lpwstr>
  </property>
  <property fmtid="{D5CDD505-2E9C-101B-9397-08002B2CF9AE}" pid="3" name="NXPowerLiteSettings">
    <vt:lpwstr>F6000400038000</vt:lpwstr>
  </property>
  <property fmtid="{D5CDD505-2E9C-101B-9397-08002B2CF9AE}" pid="4" name="NXPowerLiteVersion">
    <vt:lpwstr>D4.3.1</vt:lpwstr>
  </property>
</Properties>
</file>