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4" r:id="rId14"/>
    <p:sldId id="277" r:id="rId15"/>
    <p:sldId id="269" r:id="rId16"/>
    <p:sldId id="278" r:id="rId17"/>
    <p:sldId id="279" r:id="rId18"/>
    <p:sldId id="276" r:id="rId19"/>
    <p:sldId id="275" r:id="rId20"/>
    <p:sldId id="270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305529-D9C3-406B-A7CA-47008E717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44" y="1421621"/>
            <a:ext cx="10993549" cy="1475013"/>
          </a:xfrm>
        </p:spPr>
        <p:txBody>
          <a:bodyPr>
            <a:normAutofit/>
          </a:bodyPr>
          <a:lstStyle/>
          <a:p>
            <a:pPr indent="446088" algn="ctr"/>
            <a:r>
              <a:rPr lang="ru-RU" b="1" dirty="0">
                <a:latin typeface="Bahnschrift SemiCondensed" panose="020B0502040204020203" pitchFamily="34" charset="0"/>
              </a:rPr>
              <a:t>Компьютерное математическое моделирование.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0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41E67C-7904-4033-98C0-0F9E8568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математических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12081A-1EB1-4C0E-B784-F02A6AA9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85292"/>
            <a:ext cx="11029615" cy="3232462"/>
          </a:xfrm>
        </p:spPr>
        <p:txBody>
          <a:bodyPr>
            <a:noAutofit/>
          </a:bodyPr>
          <a:lstStyle/>
          <a:p>
            <a:pPr marL="0" indent="452438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целей моделирования можно выделить следующие типы математических моделей: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описательные, оптимизационные, игровые, имитационные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математические модели используются для описания объекта моделирования с помощью математических формул. Такое описание позволяет применить для исследования модели математические методы. </a:t>
            </a:r>
          </a:p>
          <a:p>
            <a:pPr marL="0" indent="452438">
              <a:buNone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Оптимизационные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случаи, когда, моделируя те или иные процессы, можно воздействовать на них, пытаясь добиться какой-либо цели. В этом случае в модель входит один или несколько параметров, значения которых можно варьировать (экономико-математические модели). В математическом смысле это система уравнений (как линейных, так и нет), решение которой помогает найти оптимальное решение в конкретной экономической ситуации. </a:t>
            </a:r>
          </a:p>
        </p:txBody>
      </p:sp>
    </p:spTree>
    <p:extLst>
      <p:ext uri="{BB962C8B-B14F-4D97-AF65-F5344CB8AC3E}">
        <p14:creationId xmlns:p14="http://schemas.microsoft.com/office/powerpoint/2010/main" val="421808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130C49-EF0C-47CA-A269-C2C62056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математических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0C3303-9DC6-491E-8D56-53092CD2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49990"/>
            <a:ext cx="11029615" cy="3678303"/>
          </a:xfrm>
        </p:spPr>
        <p:txBody>
          <a:bodyPr/>
          <a:lstStyle/>
          <a:p>
            <a:pPr marL="0" indent="452438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модели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предназначены для обоснования решений в условиях неопределенности (неполноты информации) и связанного с этим риска. Рассматриваются ситуации, в которых сталкиваются противоборствующие стороны, каждая из которых преследует свою цель. Достижение цели каждой из сторон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(выигрыш)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того, какие действия предпримет противник. Такие ситуации называются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конфликтными. </a:t>
            </a:r>
          </a:p>
          <a:p>
            <a:pPr marL="0" indent="452438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реального конфликта игровая математическая модель имеет определенные правила.</a:t>
            </a:r>
          </a:p>
          <a:p>
            <a:pPr marL="0" indent="452438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модели находят применение при обосновании управленческих решений в условиях политических, социальных, производственных, трудовых и других конфликтов.</a:t>
            </a:r>
          </a:p>
        </p:txBody>
      </p:sp>
    </p:spTree>
    <p:extLst>
      <p:ext uri="{BB962C8B-B14F-4D97-AF65-F5344CB8AC3E}">
        <p14:creationId xmlns:p14="http://schemas.microsoft.com/office/powerpoint/2010/main" val="476655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43681A-0A7C-41D6-A20D-C660A08C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игр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EFF2C6-D8D1-40A0-92B7-0816BC74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игр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раздел математики, изучающий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разрешения конфликтных ситуаций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характеризующихся неопределенностью возможных действий конфликтующих сторон.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игрой понимается взаимодействие нескольких игроков, каждый из которых стремится добиться выигрыша. То есть в модели должно быть как минимум две стороны (две и более).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реализуемый игроком метод выбора ходов в течение игры. Если рассматривать игру двух участников, то совокупность выигрышей можно представить в виде матрицы выигрышей. Матрица строится с позиции одного из игроков. Каждый элемент матрицы соответствует величине выигрыша этого игрока в зависимости от выбранной стратегии. Обычно строки матрицы соответствуют стратегиям первого игрока, а столбцы – стратегиям второго. Первый игрок выбирает строку, второй игрок – столбец, при этом на пересечении находится выигрыш (или проигрыш, если значение отрицательное) первого игрока. </a:t>
            </a:r>
          </a:p>
        </p:txBody>
      </p:sp>
    </p:spTree>
    <p:extLst>
      <p:ext uri="{BB962C8B-B14F-4D97-AF65-F5344CB8AC3E}">
        <p14:creationId xmlns:p14="http://schemas.microsoft.com/office/powerpoint/2010/main" val="105636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CC2620-7C57-42C0-AE96-1B56F5CD2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конфликтов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B6E1C0-1247-4805-9D5E-E5532938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фирмы конкурируют между собой.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на экзамене пытается обмануть преподавателя, преподаватель пытается вывести студента на «чистую воду».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примеры конфликтов</a:t>
            </a:r>
          </a:p>
        </p:txBody>
      </p:sp>
    </p:spTree>
    <p:extLst>
      <p:ext uri="{BB962C8B-B14F-4D97-AF65-F5344CB8AC3E}">
        <p14:creationId xmlns:p14="http://schemas.microsoft.com/office/powerpoint/2010/main" val="51850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793A55-8758-4670-AAB3-745BB6CC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игровых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D4F844-9827-4D59-AE84-E982652D7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810145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модели имеют некие характеристики:</a:t>
            </a:r>
          </a:p>
          <a:p>
            <a:pPr marL="0" indent="452438"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</a:t>
            </a:r>
          </a:p>
          <a:p>
            <a:pPr marL="0" indent="452438"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</a:p>
          <a:p>
            <a:pPr marL="0" indent="452438"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/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модель может быть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Если у нас есть два субъекта, то конфликт парный, если больше – множественный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6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C19629-B6CD-47CB-A709-A077C851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Имитационные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3FEA5D-F674-4D7A-9A87-5DE1038B9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63407"/>
            <a:ext cx="11029615" cy="4552641"/>
          </a:xfrm>
        </p:spPr>
        <p:txBody>
          <a:bodyPr>
            <a:normAutofit fontScale="92500"/>
          </a:bodyPr>
          <a:lstStyle/>
          <a:p>
            <a:pPr marL="0" indent="452438" algn="just">
              <a:buNone/>
            </a:pPr>
            <a:r>
              <a:rPr lang="ru-RU" sz="2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Имитационное моделирование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 исследования, при котором изучаемый объект заменяется компьютерной математической моделью, с достаточной точностью описывающей реальный объект. С полученной моделью проводятся эксперименты с целью получения информации об объекте.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 оценке риска инвестиционных проектов используют прогнозные данные об объемах продаж, затратах, ценах и т. д. Чтобы адекватно оценить риск, необходимо иметь достаточное количество информации для формулировки правдоподобных гипотез о вероятностных распределениях ключевых параметров процесса. В этом случае отсутствующие фактические данные заменяются величинами, полученными в процессе имитационного эксперимента, т. е. сгенерированными компьютером. </a:t>
            </a:r>
          </a:p>
          <a:p>
            <a:pPr marL="0" indent="452438" algn="just">
              <a:buNone/>
            </a:pP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Имитационные модели могут использоваться для описания больших систем.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 задач могут служить: модель динамики численности микроорганизмов; модель движения молекул, и так далее.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6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17A1B2-4A3A-4DCC-B088-2367BF31F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имитационным моделям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C3B74-31BE-484D-B847-41723067A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tx1"/>
              </a:buClr>
              <a:buAutoNum type="arabicPeriod"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Универсальность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Экономичность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537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13F3BD-BDFD-4723-A689-EB64A470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имитационным моделям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9D99E9-4B0F-4FA1-A3BC-BC53D488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свойство позволяет использовать одну и ту же модель при описании однотипных групп объектов. 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данное свойство позволяет максимально правильно воспроизводить реальные процессы. В задачах эксплуатации очень важно данное свойство математического моделирования. Примером модели может служить процесс оптимизации использования газовой системы. В данном случае сопоставляются расчетные и фактические показатели, в результате проверяется правильность составленной модели 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данное требование подразумевает совпадение значений, которые мы получаем при расчете математической модели и входных параметров нашего реального объекта 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требование экономичности, предъявляемое к любой математической модели, характеризуется затратами на реализацию. Если работа с моделью осуществляется ручным способом, то необходимо рассчитать, сколько времени уйдет на решение одной задачи при помощи данной математической модели. Если речь идет об автоматизированном проектировании, то рассчитываются показатели затрат времени и памяти компьютера</a:t>
            </a:r>
          </a:p>
        </p:txBody>
      </p:sp>
    </p:spTree>
    <p:extLst>
      <p:ext uri="{BB962C8B-B14F-4D97-AF65-F5344CB8AC3E}">
        <p14:creationId xmlns:p14="http://schemas.microsoft.com/office/powerpoint/2010/main" val="70199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2E79EF-20BB-434B-BC30-C1C54956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Многокритериальные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572D3D-F779-4A96-9D8F-1E7074CBE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51538"/>
            <a:ext cx="11029615" cy="3342721"/>
          </a:xfrm>
        </p:spPr>
        <p:txBody>
          <a:bodyPr>
            <a:noAutofit/>
          </a:bodyPr>
          <a:lstStyle/>
          <a:p>
            <a:pPr marL="0" indent="452438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Многокритериальное моделирование – это моделирование, предназначенное для случаев с несколькими целями (имеется несколько целевых функций).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такими моделями пользуются способом сведения двух или нескольких критериев в один или методом последовательных уступок (критерии упорядочены в порядке убывающей важности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42C904-6D31-4A47-AC6C-8F47BA5C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математических моделей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ABB89D-81D5-4409-B347-A83F38890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880334"/>
          </a:xfrm>
        </p:spPr>
        <p:txBody>
          <a:bodyPr>
            <a:normAutofit/>
          </a:bodyPr>
          <a:lstStyle/>
          <a:p>
            <a:pPr marL="0" indent="452438"/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Детерминированный (направленный, однозначный) -  в данном случае результат зависит от входных данных</a:t>
            </a:r>
          </a:p>
          <a:p>
            <a:pPr marL="0" indent="452438"/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Стохастический (случайный ) – в данном случае результат остается неопределенным.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4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44FFEC-95D7-425D-AA12-0C03CC46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0641"/>
            <a:ext cx="11029616" cy="1013800"/>
          </a:xfrm>
        </p:spPr>
        <p:txBody>
          <a:bodyPr/>
          <a:lstStyle/>
          <a:p>
            <a:pPr indent="44608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математической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6A31D6-382A-4FBB-B127-CD1EA3DB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75691"/>
            <a:ext cx="6711147" cy="4513385"/>
          </a:xfrm>
        </p:spPr>
        <p:txBody>
          <a:bodyPr>
            <a:normAutofit fontScale="77500" lnSpcReduction="20000"/>
          </a:bodyPr>
          <a:lstStyle/>
          <a:p>
            <a:pPr marL="0" indent="452438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приближенное описание объекта моделирования, выраженное с помощью математической символики.</a:t>
            </a:r>
          </a:p>
          <a:p>
            <a:pPr marL="0" indent="452438"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Реализованная на компьютере математическая модель называется 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компьютерной математической моделью,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 проведение целенаправленных расчетов с помощью компьютерной модели называется 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экспериментом.</a:t>
            </a:r>
          </a:p>
          <a:p>
            <a:pPr marL="0" indent="452438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можно моделировать?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moodle.cfuv.ru/pluginfile.php/550053/course/overviewfiles/%D0%BC%D0%BC%D0%BC.png">
            <a:extLst>
              <a:ext uri="{FF2B5EF4-FFF2-40B4-BE49-F238E27FC236}">
                <a16:creationId xmlns:a16="http://schemas.microsoft.com/office/drawing/2014/main" xmlns="" id="{6470D245-2772-425F-AEB0-A550647B3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340" y="2154394"/>
            <a:ext cx="4834798" cy="358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4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58F1A4-FC81-478E-AF26-2B1E3F0C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моделирование стохастических процессов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D3A2CD-DA38-4B0E-803B-8980F48BE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38" y="1641231"/>
            <a:ext cx="11029615" cy="4770586"/>
          </a:xfrm>
        </p:spPr>
        <p:txBody>
          <a:bodyPr/>
          <a:lstStyle/>
          <a:p>
            <a:pPr marL="0" indent="452438">
              <a:buNone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моделирования стохастических (случайных, вероятностных) процессов, которые зависят от некоторых случайных факторов, приходится строить модели случайных величин, а также зависимостей между ними. 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52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812DF3-92C1-40FE-BDBD-EDBAE625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Случайная величина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8E9DBE-08E5-4A9B-B9A9-2E72A9F5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857814"/>
            <a:ext cx="11029615" cy="3678303"/>
          </a:xfrm>
        </p:spPr>
        <p:txBody>
          <a:bodyPr/>
          <a:lstStyle/>
          <a:p>
            <a:pPr marL="0" indent="452438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Случайная величина – это величина, которая в зависимости от исхода испытания принимает одно из множества возможных значений. Предсказать заранее, какое значение будет принято случайной величиной в результате опыта или наблюдения, невозможно. Примерами случайных величин являются: количество посетителей магазина в течение дня; количество оценок «отлично» на экзамене и др.</a:t>
            </a:r>
          </a:p>
        </p:txBody>
      </p:sp>
      <p:pic>
        <p:nvPicPr>
          <p:cNvPr id="3074" name="Picture 2" descr="https://studfile.net/html/2706/109/html_05BJ8RXGVV.C48c/img-ueh9PK.png">
            <a:extLst>
              <a:ext uri="{FF2B5EF4-FFF2-40B4-BE49-F238E27FC236}">
                <a16:creationId xmlns:a16="http://schemas.microsoft.com/office/drawing/2014/main" xmlns="" id="{1AED0A19-B06D-4191-A592-4CAC5F873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70432"/>
            <a:ext cx="569572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68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849672-1481-449B-9CB0-EE00A4B6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96E779-5B5F-4C9A-B9B4-4C62F84C3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64007"/>
            <a:ext cx="11029615" cy="6345716"/>
          </a:xfrm>
        </p:spPr>
        <p:txBody>
          <a:bodyPr/>
          <a:lstStyle/>
          <a:p>
            <a:pPr marL="0" indent="452438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Отнести каждую ситуацию к определенной группе моделей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микроорганизмов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молекул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вратаря между левым и правым направлением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Платежеспособность заемщиков;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ресурсов при производстве товара определенного вида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виновности грабителя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двух друзей между боксом и футболом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посещения банка вкладчиками за день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риска при покупке иностранной валюты</a:t>
            </a:r>
          </a:p>
          <a:p>
            <a:pPr marL="0" indent="452438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Передвижение велосипедиста по пересеченной местности.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8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C1FA33-32A6-4DF5-805D-F6259327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456615" cy="1013800"/>
          </a:xfrm>
        </p:spPr>
        <p:txBody>
          <a:bodyPr/>
          <a:lstStyle/>
          <a:p>
            <a:pPr indent="44608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компьютерного математического моделирования</a:t>
            </a:r>
          </a:p>
        </p:txBody>
      </p:sp>
      <p:pic>
        <p:nvPicPr>
          <p:cNvPr id="9" name="Рисунок 8" descr="http://www.orenipk.ru/kp/distant_vk/images/inf_mat_mod.jpg">
            <a:extLst>
              <a:ext uri="{FF2B5EF4-FFF2-40B4-BE49-F238E27FC236}">
                <a16:creationId xmlns:a16="http://schemas.microsoft.com/office/drawing/2014/main" xmlns="" id="{EE71D3F5-9958-4957-A528-DF6CEA45A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50" y="2000063"/>
            <a:ext cx="8584602" cy="4497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24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BF4378-2B87-4C56-8C47-BB65AB00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4608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8E9260-07C6-42A6-B90E-8C5088834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46310"/>
            <a:ext cx="11029615" cy="4531608"/>
          </a:xfrm>
        </p:spPr>
        <p:txBody>
          <a:bodyPr>
            <a:normAutofit fontScale="92500"/>
          </a:bodyPr>
          <a:lstStyle/>
          <a:p>
            <a:pPr marL="0" indent="446088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моделирования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назначение будущей модели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определяет те свойства объекта-оригинала, которые должны быть воспроизведены в модели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6088">
              <a:buNone/>
            </a:pP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6088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целей моделирования.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цели могут быть различными:</a:t>
            </a:r>
          </a:p>
          <a:p>
            <a:pPr marL="0" indent="446088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нужна для того, чтобы понять, как устроен конкретный объект, какова его структура, основные свойства, законы развития и взаимодействия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 миром (понимание);</a:t>
            </a:r>
          </a:p>
          <a:p>
            <a:pPr marL="0" indent="446088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нужна для того, чтобы научиться управлять объектом (или процессом)  и определить наилучшие способы управления при заданных целях и критериях (управление);</a:t>
            </a:r>
          </a:p>
          <a:p>
            <a:pPr marL="0" indent="446088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нужна для того, чтобы прогнозировать прямые и косвенные последствия реализации заданных способов и форм воздействия на объект (прогнозирование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265DF9-347C-4074-8457-2C3D1969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3D409E-B476-4A57-B727-96853ADE6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00944"/>
            <a:ext cx="11029615" cy="4717793"/>
          </a:xfrm>
        </p:spPr>
        <p:txBody>
          <a:bodyPr/>
          <a:lstStyle/>
          <a:p>
            <a:pPr marL="0" indent="452438">
              <a:buNone/>
            </a:pP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3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входных и выходных параметров модели; разделение входных параметров по степени важности влияния их изменений на выходные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Такой процесс называется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ранжированием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разделением по рангам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4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219E93-5B1B-41D8-9F22-E992A9BC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61C471-788E-47DC-88AD-FDDA05935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812" y="2901971"/>
            <a:ext cx="11029615" cy="2574384"/>
          </a:xfrm>
        </p:spPr>
        <p:txBody>
          <a:bodyPr>
            <a:normAutofit fontScale="85000" lnSpcReduction="10000"/>
          </a:bodyPr>
          <a:lstStyle/>
          <a:p>
            <a:pPr marL="0" indent="452438">
              <a:buNone/>
            </a:pPr>
            <a:r>
              <a:rPr lang="ru-RU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математического описания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этом этапе происходит переход от абстрактной формулировки модели к формулировке, имеющей конкретное математическое представление. 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0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D363B7-F547-492E-AFFA-6555C16DA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F1FDAD-B109-4ABF-A57E-C1F80A66A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5812"/>
          </a:xfrm>
        </p:spPr>
        <p:txBody>
          <a:bodyPr>
            <a:noAutofit/>
          </a:bodyPr>
          <a:lstStyle/>
          <a:p>
            <a:pPr marL="0" indent="452438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метода исследования математической модели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Чаще всего здесь используются численные методы, которые хорошо поддаются программированию. Как правило, для решения одной и той же задачи подходит несколько методов, различающихся точностью, устойчивостью и т.д. От верного выбора метода часто зависит успех всего процесса моделирования.</a:t>
            </a:r>
          </a:p>
          <a:p>
            <a:pPr marL="0" indent="452438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выбранный метод использует компьютер, то необходимо подобрать программное средство из числа имеющихся или разработать соответствующую программу на одном из доступных языков программирования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8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14F405-FB4F-4B3D-81DC-9FF55479B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DF1B19-EC2A-4CE0-A018-380C653E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7952"/>
            <a:ext cx="11029615" cy="3930847"/>
          </a:xfrm>
        </p:spPr>
        <p:txBody>
          <a:bodyPr/>
          <a:lstStyle/>
          <a:p>
            <a:pPr marL="0" indent="452438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алгоритма, составление и отладка программы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ЭВМ — трудно формализуемый процесс. Из языков программирования многие профессионалы для математического моделирования предпочитают FORTRAN: как в силу традиций, так и в силу непревзойденной эффективности компиляторов (для расчетных работ) и наличия написанных на нем огромных, тщательно отлаженных и оптимизированных библиотек стандартных программ математических методов.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2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B9DE8-7DBB-410A-AC87-E24E9D54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2438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FF5470-4B63-4BDE-9804-CF1D2DA23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463742"/>
            <a:ext cx="11029615" cy="4854996"/>
          </a:xfrm>
        </p:spPr>
        <p:txBody>
          <a:bodyPr>
            <a:normAutofit/>
          </a:bodyPr>
          <a:lstStyle/>
          <a:p>
            <a:pPr marL="0" indent="452438">
              <a:buNone/>
            </a:pPr>
            <a:r>
              <a:rPr lang="ru-RU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программы.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программы проверяется на тестовой задаче с заранее известным ответом. Это — лишь начало процедуры тестирования, которую трудно описать формально исчерпывающим образом. Обычно тестирование заканчивается тогда, когда пользователь по своим профессиональным признакам сочтет программу верной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2243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188</TotalTime>
  <Words>1176</Words>
  <Application>Microsoft Office PowerPoint</Application>
  <PresentationFormat>Произвольный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Дивиденд</vt:lpstr>
      <vt:lpstr>Компьютерное математическое моделирование.</vt:lpstr>
      <vt:lpstr>Понятие математической модели</vt:lpstr>
      <vt:lpstr>Этапы компьютерного математического моделирования</vt:lpstr>
      <vt:lpstr>1 этап</vt:lpstr>
      <vt:lpstr>2 этап </vt:lpstr>
      <vt:lpstr>3 этап</vt:lpstr>
      <vt:lpstr>4 этап </vt:lpstr>
      <vt:lpstr>5 этап</vt:lpstr>
      <vt:lpstr>6 этап</vt:lpstr>
      <vt:lpstr>Типы математических моделей</vt:lpstr>
      <vt:lpstr>Типы математических моделей</vt:lpstr>
      <vt:lpstr>Теория игр</vt:lpstr>
      <vt:lpstr>Примеры конфликтов</vt:lpstr>
      <vt:lpstr>Характеристики игровых моделей</vt:lpstr>
      <vt:lpstr>Имитационные модели</vt:lpstr>
      <vt:lpstr>Требования к имитационным моделям</vt:lpstr>
      <vt:lpstr>Требования к имитационным моделям</vt:lpstr>
      <vt:lpstr>Многокритериальные модели</vt:lpstr>
      <vt:lpstr>Характер математических моделей</vt:lpstr>
      <vt:lpstr>Математическое моделирование стохастических процессов</vt:lpstr>
      <vt:lpstr>Случайная величина</vt:lpstr>
      <vt:lpstr>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модель системы передачи информации. Теорема отсчетов Котельникова и найквиста.</dc:title>
  <dc:creator>Admin</dc:creator>
  <cp:lastModifiedBy>Пользователь Windows</cp:lastModifiedBy>
  <cp:revision>20</cp:revision>
  <dcterms:created xsi:type="dcterms:W3CDTF">2023-03-06T00:23:24Z</dcterms:created>
  <dcterms:modified xsi:type="dcterms:W3CDTF">2024-10-11T03:05:40Z</dcterms:modified>
</cp:coreProperties>
</file>