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324" r:id="rId4"/>
    <p:sldId id="317" r:id="rId5"/>
    <p:sldId id="326" r:id="rId6"/>
    <p:sldId id="325" r:id="rId7"/>
    <p:sldId id="327" r:id="rId8"/>
    <p:sldId id="322" r:id="rId9"/>
    <p:sldId id="328" r:id="rId10"/>
    <p:sldId id="329" r:id="rId11"/>
    <p:sldId id="330" r:id="rId12"/>
    <p:sldId id="331" r:id="rId13"/>
    <p:sldId id="332" r:id="rId14"/>
    <p:sldId id="336" r:id="rId15"/>
    <p:sldId id="337" r:id="rId16"/>
    <p:sldId id="338" r:id="rId17"/>
    <p:sldId id="339" r:id="rId18"/>
    <p:sldId id="340" r:id="rId19"/>
    <p:sldId id="283" r:id="rId20"/>
    <p:sldId id="318" r:id="rId21"/>
    <p:sldId id="319" r:id="rId22"/>
    <p:sldId id="320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EC"/>
    <a:srgbClr val="4DC1ED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297"/>
  </p:normalViewPr>
  <p:slideViewPr>
    <p:cSldViewPr snapToGrid="0" snapToObjects="1">
      <p:cViewPr varScale="1">
        <p:scale>
          <a:sx n="99" d="100"/>
          <a:sy n="99" d="100"/>
        </p:scale>
        <p:origin x="1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0A99D9-9E19-7423-7899-CE37A85BE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5490" y="4045465"/>
            <a:ext cx="859582" cy="867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76D442-383F-3BF0-7DCC-9D04E9262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42" b="98160" l="426" r="96875">
                        <a14:foregroundMark x1="6392" y1="33589" x2="14489" y2="80982"/>
                        <a14:foregroundMark x1="14489" y1="80982" x2="39489" y2="86350"/>
                        <a14:foregroundMark x1="39489" y1="86350" x2="79403" y2="85276"/>
                        <a14:foregroundMark x1="79403" y1="85276" x2="72159" y2="24387"/>
                        <a14:foregroundMark x1="72159" y1="24387" x2="48580" y2="39264"/>
                        <a14:foregroundMark x1="48580" y1="39264" x2="35938" y2="55521"/>
                        <a14:foregroundMark x1="35938" y1="55521" x2="59943" y2="53374"/>
                        <a14:foregroundMark x1="59943" y1="53374" x2="64205" y2="50920"/>
                        <a14:foregroundMark x1="994" y1="15184" x2="6818" y2="86043"/>
                        <a14:foregroundMark x1="2841" y1="96012" x2="55540" y2="92025"/>
                        <a14:foregroundMark x1="90483" y1="98160" x2="86506" y2="37423"/>
                        <a14:foregroundMark x1="96591" y1="82362" x2="96875" y2="52147"/>
                        <a14:foregroundMark x1="45455" y1="8742" x2="50284" y2="9049"/>
                        <a14:foregroundMark x1="23153" y1="40798" x2="45028" y2="30061"/>
                        <a14:foregroundMark x1="17045" y1="55061" x2="40767" y2="43712"/>
                        <a14:foregroundMark x1="70739" y1="94018" x2="89489" y2="89724"/>
                        <a14:foregroundMark x1="12642" y1="37117" x2="40057" y2="84816"/>
                        <a14:foregroundMark x1="11364" y1="51074" x2="30540" y2="71012"/>
                        <a14:foregroundMark x1="27557" y1="51687" x2="40057" y2="59816"/>
                        <a14:foregroundMark x1="44886" y1="43865" x2="60795" y2="64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267" y="720976"/>
            <a:ext cx="2652700" cy="24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/>
          <a:lstStyle/>
          <a:p>
            <a:r>
              <a:rPr lang="ru-RU" altLang="ru-RU" dirty="0"/>
              <a:t>ЛОГИЧЕСКИЕ ЭЛЕМЕНТЫ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430" y="3699632"/>
            <a:ext cx="7061860" cy="1655762"/>
          </a:xfrm>
        </p:spPr>
        <p:txBody>
          <a:bodyPr/>
          <a:lstStyle/>
          <a:p>
            <a:r>
              <a:rPr lang="ru-RU" altLang="ru-RU" dirty="0"/>
              <a:t>ЭЛЕМЕНТЫ МАТЕМАТИЧЕСКОЙ ЛОГИКИ</a:t>
            </a:r>
          </a:p>
        </p:txBody>
      </p:sp>
    </p:spTree>
    <p:extLst>
      <p:ext uri="{BB962C8B-B14F-4D97-AF65-F5344CB8AC3E}">
        <p14:creationId xmlns:p14="http://schemas.microsoft.com/office/powerpoint/2010/main" val="33935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155288"/>
            <a:ext cx="10858994" cy="4547423"/>
          </a:xfrm>
        </p:spPr>
        <p:txBody>
          <a:bodyPr/>
          <a:lstStyle/>
          <a:p>
            <a:r>
              <a:rPr lang="ru-RU" dirty="0"/>
              <a:t>Проанализируем цифровую схему - выясним, какой сиг­нал будет на выходе </a:t>
            </a:r>
            <a:r>
              <a:rPr lang="en" i="1" dirty="0"/>
              <a:t>F</a:t>
            </a:r>
            <a:r>
              <a:rPr lang="ru-RU" i="1" dirty="0"/>
              <a:t> </a:t>
            </a:r>
            <a:r>
              <a:rPr lang="ru-RU" dirty="0"/>
              <a:t>при каждом возможном наборе сигналов 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" i="1" dirty="0"/>
              <a:t>B</a:t>
            </a:r>
            <a:r>
              <a:rPr lang="ru-RU" i="1" dirty="0"/>
              <a:t> </a:t>
            </a:r>
            <a:r>
              <a:rPr lang="ru-RU" dirty="0"/>
              <a:t>на входах.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E1FFBF2-5A4A-7780-5FE2-847B8667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14356"/>
              </p:ext>
            </p:extLst>
          </p:nvPr>
        </p:nvGraphicFramePr>
        <p:xfrm>
          <a:off x="6970110" y="2725589"/>
          <a:ext cx="19623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25FB484-06EB-40E6-A1C4-0A108539EF24}"/>
              </a:ext>
            </a:extLst>
          </p:cNvPr>
          <p:cNvCxnSpPr>
            <a:cxnSpLocks/>
          </p:cNvCxnSpPr>
          <p:nvPr/>
        </p:nvCxnSpPr>
        <p:spPr>
          <a:xfrm flipH="1">
            <a:off x="4623883" y="3831876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9379E9D-ACCD-3CC8-AB6A-43D6F1C93297}"/>
              </a:ext>
            </a:extLst>
          </p:cNvPr>
          <p:cNvCxnSpPr>
            <a:cxnSpLocks/>
          </p:cNvCxnSpPr>
          <p:nvPr/>
        </p:nvCxnSpPr>
        <p:spPr>
          <a:xfrm flipH="1">
            <a:off x="3328483" y="4607925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69379E4-1CCD-0E50-E472-C3E01CFCCDEB}"/>
              </a:ext>
            </a:extLst>
          </p:cNvPr>
          <p:cNvCxnSpPr>
            <a:cxnSpLocks/>
          </p:cNvCxnSpPr>
          <p:nvPr/>
        </p:nvCxnSpPr>
        <p:spPr>
          <a:xfrm flipH="1">
            <a:off x="3328483" y="3338681"/>
            <a:ext cx="32138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7EFEFE-8E02-EA6C-08AC-2D2BAA7EF5A5}"/>
              </a:ext>
            </a:extLst>
          </p:cNvPr>
          <p:cNvSpPr/>
          <p:nvPr/>
        </p:nvSpPr>
        <p:spPr>
          <a:xfrm>
            <a:off x="3803100" y="4142908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4BEFA6-2808-BDFB-813D-47C33D6DB713}"/>
              </a:ext>
            </a:extLst>
          </p:cNvPr>
          <p:cNvSpPr/>
          <p:nvPr/>
        </p:nvSpPr>
        <p:spPr>
          <a:xfrm>
            <a:off x="5031008" y="2890689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9D14051-8CAA-51F0-C77D-BEE3BE2522A1}"/>
              </a:ext>
            </a:extLst>
          </p:cNvPr>
          <p:cNvSpPr/>
          <p:nvPr/>
        </p:nvSpPr>
        <p:spPr>
          <a:xfrm>
            <a:off x="4308197" y="452739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41B61DE-E438-CD2D-19FC-7B7A3F8C39FA}"/>
              </a:ext>
            </a:extLst>
          </p:cNvPr>
          <p:cNvCxnSpPr>
            <a:cxnSpLocks/>
          </p:cNvCxnSpPr>
          <p:nvPr/>
        </p:nvCxnSpPr>
        <p:spPr>
          <a:xfrm flipH="1" flipV="1">
            <a:off x="4636945" y="3813627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D82D6A-4097-6BB6-2857-D665A123DA01}"/>
              </a:ext>
            </a:extLst>
          </p:cNvPr>
          <p:cNvSpPr txBox="1"/>
          <p:nvPr/>
        </p:nvSpPr>
        <p:spPr>
          <a:xfrm>
            <a:off x="3247801" y="2990048"/>
            <a:ext cx="10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00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7CB17-9D14-DAD0-D735-A8D20535C19D}"/>
              </a:ext>
            </a:extLst>
          </p:cNvPr>
          <p:cNvSpPr txBox="1"/>
          <p:nvPr/>
        </p:nvSpPr>
        <p:spPr>
          <a:xfrm>
            <a:off x="2989991" y="4235130"/>
            <a:ext cx="9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 01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EDF6B-A517-134E-36EF-0B4C7469E1FA}"/>
              </a:ext>
            </a:extLst>
          </p:cNvPr>
          <p:cNvSpPr txBox="1"/>
          <p:nvPr/>
        </p:nvSpPr>
        <p:spPr>
          <a:xfrm>
            <a:off x="6255930" y="299904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F16A8-214D-9C47-3062-18F610EE077E}"/>
              </a:ext>
            </a:extLst>
          </p:cNvPr>
          <p:cNvSpPr txBox="1"/>
          <p:nvPr/>
        </p:nvSpPr>
        <p:spPr>
          <a:xfrm>
            <a:off x="5345286" y="2842965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B6894-478C-521D-DF25-15DCFEF0C926}"/>
              </a:ext>
            </a:extLst>
          </p:cNvPr>
          <p:cNvSpPr txBox="1"/>
          <p:nvPr/>
        </p:nvSpPr>
        <p:spPr>
          <a:xfrm>
            <a:off x="4330573" y="3447384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10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59198-1E67-A79C-3413-D5753AB1CBBC}"/>
              </a:ext>
            </a:extLst>
          </p:cNvPr>
          <p:cNvSpPr txBox="1"/>
          <p:nvPr/>
        </p:nvSpPr>
        <p:spPr>
          <a:xfrm>
            <a:off x="5587650" y="3023551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00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155288"/>
            <a:ext cx="10858994" cy="4547423"/>
          </a:xfrm>
        </p:spPr>
        <p:txBody>
          <a:bodyPr/>
          <a:lstStyle/>
          <a:p>
            <a:r>
              <a:rPr lang="ru-RU" dirty="0"/>
              <a:t>Проанализируем цифровую схему - выясним, какой сиг­нал будет на выходе </a:t>
            </a:r>
            <a:r>
              <a:rPr lang="en" i="1" dirty="0"/>
              <a:t>F</a:t>
            </a:r>
            <a:r>
              <a:rPr lang="ru-RU" i="1" dirty="0"/>
              <a:t> </a:t>
            </a:r>
            <a:r>
              <a:rPr lang="ru-RU" dirty="0"/>
              <a:t>при каждом возможном наборе сигналов 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" i="1" dirty="0"/>
              <a:t>B</a:t>
            </a:r>
            <a:r>
              <a:rPr lang="ru-RU" i="1" dirty="0"/>
              <a:t> </a:t>
            </a:r>
            <a:r>
              <a:rPr lang="ru-RU" dirty="0"/>
              <a:t>на входах.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E1FFBF2-5A4A-7780-5FE2-847B8667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00341"/>
              </p:ext>
            </p:extLst>
          </p:nvPr>
        </p:nvGraphicFramePr>
        <p:xfrm>
          <a:off x="6970110" y="2725589"/>
          <a:ext cx="19623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25FB484-06EB-40E6-A1C4-0A108539EF24}"/>
              </a:ext>
            </a:extLst>
          </p:cNvPr>
          <p:cNvCxnSpPr>
            <a:cxnSpLocks/>
          </p:cNvCxnSpPr>
          <p:nvPr/>
        </p:nvCxnSpPr>
        <p:spPr>
          <a:xfrm flipH="1">
            <a:off x="4623883" y="3831876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9379E9D-ACCD-3CC8-AB6A-43D6F1C93297}"/>
              </a:ext>
            </a:extLst>
          </p:cNvPr>
          <p:cNvCxnSpPr>
            <a:cxnSpLocks/>
          </p:cNvCxnSpPr>
          <p:nvPr/>
        </p:nvCxnSpPr>
        <p:spPr>
          <a:xfrm flipH="1">
            <a:off x="3328483" y="4607925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69379E4-1CCD-0E50-E472-C3E01CFCCDEB}"/>
              </a:ext>
            </a:extLst>
          </p:cNvPr>
          <p:cNvCxnSpPr>
            <a:cxnSpLocks/>
          </p:cNvCxnSpPr>
          <p:nvPr/>
        </p:nvCxnSpPr>
        <p:spPr>
          <a:xfrm flipH="1">
            <a:off x="3328483" y="3338681"/>
            <a:ext cx="32138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7EFEFE-8E02-EA6C-08AC-2D2BAA7EF5A5}"/>
              </a:ext>
            </a:extLst>
          </p:cNvPr>
          <p:cNvSpPr/>
          <p:nvPr/>
        </p:nvSpPr>
        <p:spPr>
          <a:xfrm>
            <a:off x="3803100" y="4142908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4BEFA6-2808-BDFB-813D-47C33D6DB713}"/>
              </a:ext>
            </a:extLst>
          </p:cNvPr>
          <p:cNvSpPr/>
          <p:nvPr/>
        </p:nvSpPr>
        <p:spPr>
          <a:xfrm>
            <a:off x="5031008" y="2890689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9D14051-8CAA-51F0-C77D-BEE3BE2522A1}"/>
              </a:ext>
            </a:extLst>
          </p:cNvPr>
          <p:cNvSpPr/>
          <p:nvPr/>
        </p:nvSpPr>
        <p:spPr>
          <a:xfrm>
            <a:off x="4308197" y="452739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41B61DE-E438-CD2D-19FC-7B7A3F8C39FA}"/>
              </a:ext>
            </a:extLst>
          </p:cNvPr>
          <p:cNvCxnSpPr>
            <a:cxnSpLocks/>
          </p:cNvCxnSpPr>
          <p:nvPr/>
        </p:nvCxnSpPr>
        <p:spPr>
          <a:xfrm flipH="1" flipV="1">
            <a:off x="4636945" y="3813627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D82D6A-4097-6BB6-2857-D665A123DA01}"/>
              </a:ext>
            </a:extLst>
          </p:cNvPr>
          <p:cNvSpPr txBox="1"/>
          <p:nvPr/>
        </p:nvSpPr>
        <p:spPr>
          <a:xfrm>
            <a:off x="3247801" y="2990048"/>
            <a:ext cx="10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001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7CB17-9D14-DAD0-D735-A8D20535C19D}"/>
              </a:ext>
            </a:extLst>
          </p:cNvPr>
          <p:cNvSpPr txBox="1"/>
          <p:nvPr/>
        </p:nvSpPr>
        <p:spPr>
          <a:xfrm>
            <a:off x="2989991" y="4235130"/>
            <a:ext cx="9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 010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EDF6B-A517-134E-36EF-0B4C7469E1FA}"/>
              </a:ext>
            </a:extLst>
          </p:cNvPr>
          <p:cNvSpPr txBox="1"/>
          <p:nvPr/>
        </p:nvSpPr>
        <p:spPr>
          <a:xfrm>
            <a:off x="6255930" y="299904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F16A8-214D-9C47-3062-18F610EE077E}"/>
              </a:ext>
            </a:extLst>
          </p:cNvPr>
          <p:cNvSpPr txBox="1"/>
          <p:nvPr/>
        </p:nvSpPr>
        <p:spPr>
          <a:xfrm>
            <a:off x="5327099" y="282663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B6894-478C-521D-DF25-15DCFEF0C926}"/>
              </a:ext>
            </a:extLst>
          </p:cNvPr>
          <p:cNvSpPr txBox="1"/>
          <p:nvPr/>
        </p:nvSpPr>
        <p:spPr>
          <a:xfrm>
            <a:off x="4330573" y="3447384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101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59198-1E67-A79C-3413-D5753AB1CBBC}"/>
              </a:ext>
            </a:extLst>
          </p:cNvPr>
          <p:cNvSpPr txBox="1"/>
          <p:nvPr/>
        </p:nvSpPr>
        <p:spPr>
          <a:xfrm>
            <a:off x="5587650" y="3023551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001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8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155288"/>
            <a:ext cx="10858994" cy="4547423"/>
          </a:xfrm>
        </p:spPr>
        <p:txBody>
          <a:bodyPr/>
          <a:lstStyle/>
          <a:p>
            <a:r>
              <a:rPr lang="ru-RU" dirty="0"/>
              <a:t>Проанализируем цифровую схему - выясним, какой сиг­нал будет на выходе </a:t>
            </a:r>
            <a:r>
              <a:rPr lang="en" i="1" dirty="0"/>
              <a:t>F</a:t>
            </a:r>
            <a:r>
              <a:rPr lang="ru-RU" i="1" dirty="0"/>
              <a:t> </a:t>
            </a:r>
            <a:r>
              <a:rPr lang="ru-RU" dirty="0"/>
              <a:t>при каждом возможном наборе сигналов 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" i="1" dirty="0"/>
              <a:t>B</a:t>
            </a:r>
            <a:r>
              <a:rPr lang="ru-RU" i="1" dirty="0"/>
              <a:t> </a:t>
            </a:r>
            <a:r>
              <a:rPr lang="ru-RU" dirty="0"/>
              <a:t>на входах.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E1FFBF2-5A4A-7780-5FE2-847B866751BC}"/>
              </a:ext>
            </a:extLst>
          </p:cNvPr>
          <p:cNvGraphicFramePr>
            <a:graphicFrameLocks noGrp="1"/>
          </p:cNvGraphicFramePr>
          <p:nvPr/>
        </p:nvGraphicFramePr>
        <p:xfrm>
          <a:off x="6970110" y="2725589"/>
          <a:ext cx="19623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25FB484-06EB-40E6-A1C4-0A108539EF24}"/>
              </a:ext>
            </a:extLst>
          </p:cNvPr>
          <p:cNvCxnSpPr>
            <a:cxnSpLocks/>
          </p:cNvCxnSpPr>
          <p:nvPr/>
        </p:nvCxnSpPr>
        <p:spPr>
          <a:xfrm flipH="1">
            <a:off x="4623883" y="3831876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9379E9D-ACCD-3CC8-AB6A-43D6F1C93297}"/>
              </a:ext>
            </a:extLst>
          </p:cNvPr>
          <p:cNvCxnSpPr>
            <a:cxnSpLocks/>
          </p:cNvCxnSpPr>
          <p:nvPr/>
        </p:nvCxnSpPr>
        <p:spPr>
          <a:xfrm flipH="1">
            <a:off x="3328483" y="4607925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69379E4-1CCD-0E50-E472-C3E01CFCCDEB}"/>
              </a:ext>
            </a:extLst>
          </p:cNvPr>
          <p:cNvCxnSpPr>
            <a:cxnSpLocks/>
          </p:cNvCxnSpPr>
          <p:nvPr/>
        </p:nvCxnSpPr>
        <p:spPr>
          <a:xfrm flipH="1">
            <a:off x="3328483" y="3338681"/>
            <a:ext cx="32138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7EFEFE-8E02-EA6C-08AC-2D2BAA7EF5A5}"/>
              </a:ext>
            </a:extLst>
          </p:cNvPr>
          <p:cNvSpPr/>
          <p:nvPr/>
        </p:nvSpPr>
        <p:spPr>
          <a:xfrm>
            <a:off x="3803100" y="4142908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4BEFA6-2808-BDFB-813D-47C33D6DB713}"/>
              </a:ext>
            </a:extLst>
          </p:cNvPr>
          <p:cNvSpPr/>
          <p:nvPr/>
        </p:nvSpPr>
        <p:spPr>
          <a:xfrm>
            <a:off x="5031008" y="2890689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9D14051-8CAA-51F0-C77D-BEE3BE2522A1}"/>
              </a:ext>
            </a:extLst>
          </p:cNvPr>
          <p:cNvSpPr/>
          <p:nvPr/>
        </p:nvSpPr>
        <p:spPr>
          <a:xfrm>
            <a:off x="4308197" y="452739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41B61DE-E438-CD2D-19FC-7B7A3F8C39FA}"/>
              </a:ext>
            </a:extLst>
          </p:cNvPr>
          <p:cNvCxnSpPr>
            <a:cxnSpLocks/>
          </p:cNvCxnSpPr>
          <p:nvPr/>
        </p:nvCxnSpPr>
        <p:spPr>
          <a:xfrm flipH="1" flipV="1">
            <a:off x="4636945" y="3813627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D82D6A-4097-6BB6-2857-D665A123DA01}"/>
              </a:ext>
            </a:extLst>
          </p:cNvPr>
          <p:cNvSpPr txBox="1"/>
          <p:nvPr/>
        </p:nvSpPr>
        <p:spPr>
          <a:xfrm>
            <a:off x="3247801" y="2990048"/>
            <a:ext cx="10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0011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7CB17-9D14-DAD0-D735-A8D20535C19D}"/>
              </a:ext>
            </a:extLst>
          </p:cNvPr>
          <p:cNvSpPr txBox="1"/>
          <p:nvPr/>
        </p:nvSpPr>
        <p:spPr>
          <a:xfrm>
            <a:off x="2989991" y="4235130"/>
            <a:ext cx="9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 0101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EDF6B-A517-134E-36EF-0B4C7469E1FA}"/>
              </a:ext>
            </a:extLst>
          </p:cNvPr>
          <p:cNvSpPr txBox="1"/>
          <p:nvPr/>
        </p:nvSpPr>
        <p:spPr>
          <a:xfrm>
            <a:off x="6255930" y="299904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F16A8-214D-9C47-3062-18F610EE077E}"/>
              </a:ext>
            </a:extLst>
          </p:cNvPr>
          <p:cNvSpPr txBox="1"/>
          <p:nvPr/>
        </p:nvSpPr>
        <p:spPr>
          <a:xfrm>
            <a:off x="5321697" y="286472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B6894-478C-521D-DF25-15DCFEF0C926}"/>
              </a:ext>
            </a:extLst>
          </p:cNvPr>
          <p:cNvSpPr txBox="1"/>
          <p:nvPr/>
        </p:nvSpPr>
        <p:spPr>
          <a:xfrm>
            <a:off x="4330573" y="3447384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1010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59198-1E67-A79C-3413-D5753AB1CBBC}"/>
              </a:ext>
            </a:extLst>
          </p:cNvPr>
          <p:cNvSpPr txBox="1"/>
          <p:nvPr/>
        </p:nvSpPr>
        <p:spPr>
          <a:xfrm>
            <a:off x="5587650" y="3023551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0010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037593"/>
            <a:ext cx="10858994" cy="4547423"/>
          </a:xfrm>
        </p:spPr>
        <p:txBody>
          <a:bodyPr/>
          <a:lstStyle/>
          <a:p>
            <a:r>
              <a:rPr lang="ru-RU" dirty="0"/>
              <a:t>Составим  логическое  выражение,  соответствующее  рассматри­ваемой схеме.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1B8D33A-3228-F814-5A9A-2A17B7EA7FFB}"/>
              </a:ext>
            </a:extLst>
          </p:cNvPr>
          <p:cNvCxnSpPr>
            <a:cxnSpLocks/>
          </p:cNvCxnSpPr>
          <p:nvPr/>
        </p:nvCxnSpPr>
        <p:spPr>
          <a:xfrm flipH="1">
            <a:off x="5998675" y="3868888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39468F8-5C82-A0B4-76D6-4BF8AD2DC76C}"/>
              </a:ext>
            </a:extLst>
          </p:cNvPr>
          <p:cNvCxnSpPr>
            <a:cxnSpLocks/>
          </p:cNvCxnSpPr>
          <p:nvPr/>
        </p:nvCxnSpPr>
        <p:spPr>
          <a:xfrm flipH="1">
            <a:off x="4703275" y="4644937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22CDE05-767E-5481-8131-B92966497C98}"/>
              </a:ext>
            </a:extLst>
          </p:cNvPr>
          <p:cNvCxnSpPr>
            <a:cxnSpLocks/>
          </p:cNvCxnSpPr>
          <p:nvPr/>
        </p:nvCxnSpPr>
        <p:spPr>
          <a:xfrm flipH="1">
            <a:off x="4703275" y="3375693"/>
            <a:ext cx="27042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0FC09A-37D2-D4AD-CFD0-65C3466D4BC8}"/>
              </a:ext>
            </a:extLst>
          </p:cNvPr>
          <p:cNvSpPr/>
          <p:nvPr/>
        </p:nvSpPr>
        <p:spPr>
          <a:xfrm>
            <a:off x="5177892" y="4179920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C4BCB7-9075-0106-CC0F-D374EF30B77F}"/>
              </a:ext>
            </a:extLst>
          </p:cNvPr>
          <p:cNvSpPr/>
          <p:nvPr/>
        </p:nvSpPr>
        <p:spPr>
          <a:xfrm>
            <a:off x="6405800" y="2927701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D26D876-0AC1-2D0D-DC7E-D78CBCA8566E}"/>
              </a:ext>
            </a:extLst>
          </p:cNvPr>
          <p:cNvSpPr/>
          <p:nvPr/>
        </p:nvSpPr>
        <p:spPr>
          <a:xfrm>
            <a:off x="5682989" y="4564411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BA6805F-BC08-501B-2E86-D5D81B7134AA}"/>
              </a:ext>
            </a:extLst>
          </p:cNvPr>
          <p:cNvCxnSpPr>
            <a:cxnSpLocks/>
          </p:cNvCxnSpPr>
          <p:nvPr/>
        </p:nvCxnSpPr>
        <p:spPr>
          <a:xfrm flipH="1" flipV="1">
            <a:off x="6011737" y="3850639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E6B282-611D-B5A7-9650-630B69C08605}"/>
              </a:ext>
            </a:extLst>
          </p:cNvPr>
          <p:cNvSpPr txBox="1"/>
          <p:nvPr/>
        </p:nvSpPr>
        <p:spPr>
          <a:xfrm>
            <a:off x="4622593" y="302706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A20E8-9414-D1AA-A5FE-A1EB895364F6}"/>
              </a:ext>
            </a:extLst>
          </p:cNvPr>
          <p:cNvSpPr txBox="1"/>
          <p:nvPr/>
        </p:nvSpPr>
        <p:spPr>
          <a:xfrm>
            <a:off x="4640202" y="427214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A976B-DF88-B7C4-B760-CD8FA27F6D2F}"/>
              </a:ext>
            </a:extLst>
          </p:cNvPr>
          <p:cNvSpPr txBox="1"/>
          <p:nvPr/>
        </p:nvSpPr>
        <p:spPr>
          <a:xfrm>
            <a:off x="7227713" y="297667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D093F-24AE-2C40-AD20-59FDC7DDE120}"/>
              </a:ext>
            </a:extLst>
          </p:cNvPr>
          <p:cNvSpPr txBox="1"/>
          <p:nvPr/>
        </p:nvSpPr>
        <p:spPr>
          <a:xfrm>
            <a:off x="6701891" y="2882499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94" y="4579154"/>
            <a:ext cx="2369089" cy="6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09C2-49ED-6AC2-95AC-FEEBC6C2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50" y="12617"/>
            <a:ext cx="10858993" cy="1325563"/>
          </a:xfrm>
        </p:spPr>
        <p:txBody>
          <a:bodyPr/>
          <a:lstStyle/>
          <a:p>
            <a:r>
              <a:rPr lang="ru-RU" dirty="0"/>
              <a:t>СИНТЕЗ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4B735-7032-96AF-7526-96240A54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213368"/>
            <a:ext cx="10858994" cy="1325564"/>
          </a:xfrm>
        </p:spPr>
        <p:txBody>
          <a:bodyPr/>
          <a:lstStyle/>
          <a:p>
            <a:r>
              <a:rPr lang="ru-RU" dirty="0"/>
              <a:t>Построим цифровую схему для логического выражения:</a:t>
            </a:r>
          </a:p>
          <a:p>
            <a:r>
              <a:rPr lang="ru-RU" dirty="0"/>
              <a:t>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 &amp; 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7467432-BD61-BDF2-A004-1873F9409FD1}"/>
              </a:ext>
            </a:extLst>
          </p:cNvPr>
          <p:cNvCxnSpPr/>
          <p:nvPr/>
        </p:nvCxnSpPr>
        <p:spPr>
          <a:xfrm>
            <a:off x="886927" y="1789431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2930508" y="2901719"/>
            <a:ext cx="7219500" cy="2119396"/>
            <a:chOff x="2930508" y="2901719"/>
            <a:chExt cx="7219500" cy="2119396"/>
          </a:xfrm>
        </p:grpSpPr>
        <p:sp>
          <p:nvSpPr>
            <p:cNvPr id="38" name="Объект 2">
              <a:extLst>
                <a:ext uri="{FF2B5EF4-FFF2-40B4-BE49-F238E27FC236}">
                  <a16:creationId xmlns:a16="http://schemas.microsoft.com/office/drawing/2014/main" id="{1294B735-7032-96AF-7526-96240A548C59}"/>
                </a:ext>
              </a:extLst>
            </p:cNvPr>
            <p:cNvSpPr txBox="1">
              <a:spLocks/>
            </p:cNvSpPr>
            <p:nvPr/>
          </p:nvSpPr>
          <p:spPr>
            <a:xfrm>
              <a:off x="2930508" y="3804426"/>
              <a:ext cx="3768871" cy="566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/>
                <a:t>(</a:t>
              </a:r>
              <a:r>
                <a:rPr lang="en" sz="3600" i="1" dirty="0"/>
                <a:t>A</a:t>
              </a:r>
              <a:r>
                <a:rPr lang="ru-RU" sz="3600" i="1" dirty="0"/>
                <a:t> </a:t>
              </a:r>
              <a:r>
                <a:rPr lang="en" sz="3600" dirty="0"/>
                <a:t>∨</a:t>
              </a:r>
              <a:r>
                <a:rPr lang="ru-RU" sz="3600" dirty="0"/>
                <a:t> </a:t>
              </a:r>
              <a:r>
                <a:rPr lang="ru-RU" sz="3600" i="1" dirty="0"/>
                <a:t>В</a:t>
              </a:r>
              <a:r>
                <a:rPr lang="ru-RU" sz="3600" dirty="0"/>
                <a:t>) &amp; (</a:t>
              </a:r>
              <a:r>
                <a:rPr lang="en" sz="3600" i="1" dirty="0"/>
                <a:t>A</a:t>
              </a:r>
              <a:r>
                <a:rPr lang="ru-RU" sz="3600" i="1" dirty="0"/>
                <a:t> </a:t>
              </a:r>
              <a:r>
                <a:rPr lang="en" sz="3600" dirty="0"/>
                <a:t>∨</a:t>
              </a:r>
              <a:r>
                <a:rPr lang="ru-RU" sz="3600" dirty="0"/>
                <a:t> </a:t>
              </a:r>
              <a:r>
                <a:rPr lang="ru-RU" sz="3600" i="1" dirty="0"/>
                <a:t>В</a:t>
              </a:r>
              <a:r>
                <a:rPr lang="ru-RU" sz="3600" dirty="0"/>
                <a:t>)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7467432-BD61-BDF2-A004-1873F9409FD1}"/>
                </a:ext>
              </a:extLst>
            </p:cNvPr>
            <p:cNvCxnSpPr/>
            <p:nvPr/>
          </p:nvCxnSpPr>
          <p:spPr>
            <a:xfrm>
              <a:off x="3228910" y="3804426"/>
              <a:ext cx="27779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7467432-BD61-BDF2-A004-1873F9409FD1}"/>
                </a:ext>
              </a:extLst>
            </p:cNvPr>
            <p:cNvCxnSpPr/>
            <p:nvPr/>
          </p:nvCxnSpPr>
          <p:spPr>
            <a:xfrm>
              <a:off x="3228909" y="3804426"/>
              <a:ext cx="27779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3124858B-0833-E34B-BF4A-363D5787AA71}"/>
                </a:ext>
              </a:extLst>
            </p:cNvPr>
            <p:cNvCxnSpPr/>
            <p:nvPr/>
          </p:nvCxnSpPr>
          <p:spPr>
            <a:xfrm>
              <a:off x="6056630" y="3804426"/>
              <a:ext cx="27779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368353" y="3238019"/>
              <a:ext cx="0" cy="566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6176864" y="3228688"/>
              <a:ext cx="0" cy="566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359022" y="3238019"/>
              <a:ext cx="28365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4730622" y="3554254"/>
              <a:ext cx="0" cy="2501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21291" y="3554254"/>
              <a:ext cx="28365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3732245" y="4370834"/>
              <a:ext cx="0" cy="5083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722914" y="4879201"/>
              <a:ext cx="28365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V="1">
              <a:off x="5701004" y="4370834"/>
              <a:ext cx="0" cy="5083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88832" y="2901719"/>
              <a:ext cx="2015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chemeClr val="tx2"/>
                  </a:solidFill>
                </a:rPr>
                <a:t>Две инверсии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32436" y="3238019"/>
              <a:ext cx="2517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chemeClr val="tx2"/>
                  </a:solidFill>
                </a:rPr>
                <a:t>Две дизъюнкции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99379" y="4621005"/>
              <a:ext cx="2517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chemeClr val="tx2"/>
                  </a:solidFill>
                </a:rPr>
                <a:t>Одна конъюнкция</a:t>
              </a:r>
            </a:p>
          </p:txBody>
        </p:sp>
      </p:grpSp>
      <p:sp>
        <p:nvSpPr>
          <p:cNvPr id="25" name="Объект 2">
            <a:extLst>
              <a:ext uri="{FF2B5EF4-FFF2-40B4-BE49-F238E27FC236}">
                <a16:creationId xmlns:a16="http://schemas.microsoft.com/office/drawing/2014/main" id="{1294B735-7032-96AF-7526-96240A548C59}"/>
              </a:ext>
            </a:extLst>
          </p:cNvPr>
          <p:cNvSpPr txBox="1">
            <a:spLocks/>
          </p:cNvSpPr>
          <p:nvPr/>
        </p:nvSpPr>
        <p:spPr>
          <a:xfrm>
            <a:off x="710046" y="2221028"/>
            <a:ext cx="10858994" cy="58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Потребуется: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8397551" y="2443951"/>
            <a:ext cx="780658" cy="690303"/>
            <a:chOff x="4105" y="2886"/>
            <a:chExt cx="1271" cy="938"/>
          </a:xfrm>
        </p:grpSpPr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9369350" y="2407503"/>
            <a:ext cx="780658" cy="690303"/>
            <a:chOff x="4105" y="2886"/>
            <a:chExt cx="1271" cy="938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9363197" y="3608076"/>
            <a:ext cx="950892" cy="732705"/>
            <a:chOff x="521" y="2976"/>
            <a:chExt cx="1271" cy="862"/>
          </a:xfrm>
        </p:grpSpPr>
        <p:sp>
          <p:nvSpPr>
            <p:cNvPr id="46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55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8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10325029" y="3594137"/>
            <a:ext cx="950892" cy="732705"/>
            <a:chOff x="521" y="2976"/>
            <a:chExt cx="1271" cy="862"/>
          </a:xfrm>
        </p:grpSpPr>
        <p:sp>
          <p:nvSpPr>
            <p:cNvPr id="60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3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7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9116861" y="4718104"/>
            <a:ext cx="950892" cy="732705"/>
            <a:chOff x="521" y="2976"/>
            <a:chExt cx="1271" cy="862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1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2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" y="3022"/>
              <a:ext cx="2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&amp;</a:t>
              </a:r>
              <a:endPara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46897AE-1CE5-1E80-384B-55AE79771162}"/>
              </a:ext>
            </a:extLst>
          </p:cNvPr>
          <p:cNvCxnSpPr/>
          <p:nvPr/>
        </p:nvCxnSpPr>
        <p:spPr>
          <a:xfrm>
            <a:off x="3034384" y="1750062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8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09C2-49ED-6AC2-95AC-FEEBC6C2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50" y="12617"/>
            <a:ext cx="10858993" cy="1325563"/>
          </a:xfrm>
        </p:spPr>
        <p:txBody>
          <a:bodyPr/>
          <a:lstStyle/>
          <a:p>
            <a:r>
              <a:rPr lang="ru-RU" dirty="0"/>
              <a:t>СИНТЕЗ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4B735-7032-96AF-7526-96240A54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213368"/>
            <a:ext cx="10858994" cy="1325564"/>
          </a:xfrm>
        </p:spPr>
        <p:txBody>
          <a:bodyPr/>
          <a:lstStyle/>
          <a:p>
            <a:r>
              <a:rPr lang="ru-RU" dirty="0"/>
              <a:t>Построим цифровую схему для логического выражения:</a:t>
            </a:r>
          </a:p>
          <a:p>
            <a:r>
              <a:rPr lang="ru-RU" dirty="0"/>
              <a:t>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 &amp; 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7467432-BD61-BDF2-A004-1873F9409FD1}"/>
              </a:ext>
            </a:extLst>
          </p:cNvPr>
          <p:cNvCxnSpPr/>
          <p:nvPr/>
        </p:nvCxnSpPr>
        <p:spPr>
          <a:xfrm>
            <a:off x="886927" y="1789431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8397551" y="2443951"/>
            <a:ext cx="780658" cy="690303"/>
            <a:chOff x="4105" y="2886"/>
            <a:chExt cx="1271" cy="938"/>
          </a:xfrm>
        </p:grpSpPr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9369350" y="2407503"/>
            <a:ext cx="780658" cy="690303"/>
            <a:chOff x="4105" y="2886"/>
            <a:chExt cx="1271" cy="938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9363197" y="3608076"/>
            <a:ext cx="950892" cy="732705"/>
            <a:chOff x="521" y="2976"/>
            <a:chExt cx="1271" cy="862"/>
          </a:xfrm>
        </p:grpSpPr>
        <p:sp>
          <p:nvSpPr>
            <p:cNvPr id="46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55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8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10325029" y="3594137"/>
            <a:ext cx="950892" cy="732705"/>
            <a:chOff x="521" y="2976"/>
            <a:chExt cx="1271" cy="862"/>
          </a:xfrm>
        </p:grpSpPr>
        <p:sp>
          <p:nvSpPr>
            <p:cNvPr id="60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3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5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7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9116861" y="4718104"/>
            <a:ext cx="950892" cy="732705"/>
            <a:chOff x="521" y="2976"/>
            <a:chExt cx="1271" cy="862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1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2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" y="3022"/>
              <a:ext cx="2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&amp;</a:t>
              </a:r>
              <a:endPara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EA2A9A-610C-11D1-02E7-73999954D62E}"/>
              </a:ext>
            </a:extLst>
          </p:cNvPr>
          <p:cNvCxnSpPr/>
          <p:nvPr/>
        </p:nvCxnSpPr>
        <p:spPr>
          <a:xfrm>
            <a:off x="3034384" y="1750062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C -0.00273 0.00093 -0.00547 0.00209 -0.0082 0.00278 C -0.01041 0.00324 -0.01263 0.00348 -0.01497 0.00394 L -0.03268 0.00811 C -0.05638 0.0125 -0.02708 0.00394 -0.06536 0.0132 C -0.11536 0.02524 -0.05286 0.01598 -0.12109 0.02385 C -0.1582 0.03311 -0.14661 0.03102 -0.18268 0.03704 L -0.19987 0.03982 L -0.32526 0.03704 C -0.32656 0.03704 -0.32773 0.03612 -0.32903 0.03565 C -0.33047 0.03519 -0.33203 0.03496 -0.33346 0.03449 C -0.33476 0.03403 -0.33593 0.03357 -0.33724 0.03311 C -0.35091 0.02894 -0.347 0.02987 -0.35716 0.02778 C -0.35872 0.02686 -0.36015 0.0257 -0.36172 0.02524 C -0.36341 0.02454 -0.3651 0.02431 -0.36692 0.02385 C -0.3694 0.02315 -0.37187 0.02199 -0.37435 0.0213 C -0.38164 0.01875 -0.37604 0.02107 -0.38177 0.01852 C -0.39765 0.00301 -0.38229 0.01667 -0.39726 0.00672 C -0.39883 0.00556 -0.40026 0.00371 -0.40182 0.00278 C -0.40416 0.00116 -0.40677 -2.59259E-6 -0.40924 -0.00115 C -0.41406 -0.00717 -0.40872 -0.00115 -0.4181 -0.00787 C -0.41966 -0.00902 -0.42109 -0.01064 -0.42252 -0.0118 C -0.42448 -0.01319 -0.42656 -0.01365 -0.42851 -0.01435 C -0.42929 -0.01527 -0.43008 -0.01597 -0.43073 -0.01713 C -0.43229 -0.01967 -0.43333 -0.02314 -0.43515 -0.025 C -0.43698 -0.02685 -0.43867 -0.02847 -0.44036 -0.03032 C -0.44583 -0.03634 -0.44284 -0.03564 -0.447 -0.03564 L -0.447 -0.0368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581 L -0.00443 0.0581 C -0.00872 0.06018 -0.01276 0.06296 -0.01706 0.06458 C -0.01953 0.06551 -0.02213 0.06597 -0.02448 0.06713 C -0.03607 0.07315 -0.03516 0.07778 -0.05052 0.08171 L -0.06094 0.08449 C -0.0793 0.09606 -0.06445 0.08727 -0.08984 0.09884 C -0.09531 0.10139 -0.10065 0.10486 -0.10625 0.10694 C -0.11953 0.11157 -0.13294 0.11435 -0.14635 0.11875 C -0.15299 0.12083 -0.15963 0.12338 -0.16641 0.12523 C -0.172 0.12685 -0.17773 0.12755 -0.18346 0.12917 C -0.19036 0.13148 -0.19726 0.13472 -0.2043 0.13727 C -0.21406 0.14051 -0.22409 0.14329 -0.23398 0.14653 C -0.23841 0.14792 -0.24284 0.1493 -0.24726 0.15046 C -0.26107 0.15347 -0.27122 0.15532 -0.28594 0.16088 C -0.3138 0.17153 -0.30208 0.16921 -0.32083 0.17153 C -0.32695 0.17338 -0.33333 0.1743 -0.33932 0.17685 C -0.3487 0.18055 -0.34375 0.17917 -0.3543 0.18079 C -0.3569 0.18171 -0.35963 0.18287 -0.36237 0.18333 C -0.36758 0.18449 -0.37279 0.18518 -0.37799 0.18611 L -0.38542 0.18727 C -0.38841 0.18773 -0.39141 0.18796 -0.39427 0.18866 C -0.39974 0.18981 -0.40521 0.19143 -0.41068 0.19259 C -0.41315 0.19329 -0.41562 0.19329 -0.4181 0.19398 C -0.42109 0.19467 -0.42409 0.19583 -0.42695 0.19653 C -0.43151 0.19768 -0.43594 0.19768 -0.44036 0.1993 C -0.44284 0.20023 -0.44531 0.20069 -0.44779 0.20185 C -0.4513 0.20347 -0.45469 0.20555 -0.4582 0.20717 L -0.46419 0.20972 C -0.47461 0.21921 -0.46614 0.21296 -0.4819 0.21782 C -0.48398 0.21829 -0.48594 0.21967 -0.48789 0.22037 C -0.4918 0.22153 -0.49583 0.22222 -0.49974 0.22292 C -0.50182 0.22338 -0.50378 0.22338 -0.50573 0.2243 C -0.50989 0.22616 -0.50768 0.22523 -0.51237 0.22708 C -0.51419 0.22662 -0.51601 0.22708 -0.51758 0.22569 C -0.51836 0.225 -0.51823 0.22315 -0.51836 0.22176 C -0.51875 0.21342 -0.51771 0.20463 -0.51914 0.19653 C -0.5194 0.19514 -0.52305 0.19537 -0.52422 0.19537 L -0.52057 0.19537 " pathEditMode="relative" ptsTypes="AAAAAAAAAAAAAAAAAAAAAAAAAAAAAAAAAA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06736 L -0.01315 0.06736 C -0.01823 0.06504 -0.02318 0.06319 -0.02812 0.06065 C -0.0306 0.05926 -0.03294 0.05741 -0.03555 0.05671 C -0.03893 0.05579 -0.04245 0.05579 -0.04583 0.05532 L -0.06667 0.04491 C -0.07018 0.04305 -0.07344 0.04004 -0.07708 0.03958 C -0.08268 0.03866 -0.08854 0.03866 -0.09414 0.0368 C -0.09687 0.03611 -0.09961 0.03541 -0.10234 0.03426 C -0.10508 0.0331 -0.10768 0.03125 -0.11042 0.03032 C -0.11367 0.02916 -0.11693 0.02847 -0.12005 0.02778 C -0.14258 0.01342 -0.11706 0.02893 -0.14466 0.01458 C -0.15677 0.0081 -0.17969 -0.00579 -0.1944 -0.01181 C -0.20364 -0.01574 -0.21328 -0.01759 -0.22252 -0.02246 L -0.23516 -0.02917 C -0.23893 -0.03102 -0.24258 -0.0338 -0.24635 -0.03565 C -0.25338 -0.03912 -0.26068 -0.04144 -0.26784 -0.04491 C -0.27825 -0.05 -0.27318 -0.04769 -0.28268 -0.05139 C -0.28411 -0.05278 -0.28555 -0.0544 -0.28711 -0.05556 C -0.2901 -0.05741 -0.29232 -0.05787 -0.29531 -0.05949 C -0.29609 -0.05972 -0.29674 -0.06019 -0.29752 -0.06065 C -0.29857 -0.06158 -0.29948 -0.06273 -0.30052 -0.06343 C -0.30169 -0.06412 -0.30299 -0.06435 -0.30417 -0.06459 C -0.3056 -0.06574 -0.31315 -0.07084 -0.31601 -0.07384 C -0.3181 -0.07593 -0.32018 -0.07801 -0.322 -0.08056 C -0.32643 -0.08681 -0.32435 -0.08426 -0.32799 -0.08843 C -0.32825 -0.08982 -0.32851 -0.09097 -0.32864 -0.09236 C -0.32904 -0.09445 -0.32877 -0.09699 -0.32943 -0.09908 C -0.33008 -0.10116 -0.33151 -0.10232 -0.33242 -0.10417 C -0.33607 -0.11181 -0.33112 -0.10463 -0.33685 -0.11343 C -0.3375 -0.11459 -0.33841 -0.11505 -0.33906 -0.11621 C -0.34062 -0.11852 -0.34349 -0.12408 -0.34349 -0.12408 C -0.34505 -0.13218 -0.34336 -0.12361 -0.34583 -0.13334 C -0.34818 -0.14306 -0.34609 -0.13681 -0.3487 -0.14375 C -0.35104 -0.15625 -0.34961 -0.14722 -0.35091 -0.15834 C -0.35117 -0.16019 -0.35117 -0.16204 -0.35169 -0.16366 C -0.35221 -0.16528 -0.35377 -0.16574 -0.35391 -0.16759 C -0.35456 -0.17986 -0.35391 -0.19213 -0.35391 -0.2044 L -0.35091 -0.20185 " pathEditMode="relative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6389 L -0.01029 0.06389 L -0.3556 0.06527 C -0.35716 0.06527 -0.3586 0.06666 -0.36003 0.06666 C -0.38334 0.06666 -0.40664 0.06574 -0.42982 0.06527 C -0.42969 0.06389 -0.42943 0.0625 -0.42917 0.06134 C -0.42878 0.05995 -0.428 0.05879 -0.42761 0.0574 C -0.42709 0.05486 -0.4267 0.05208 -0.42617 0.0493 L -0.42539 0.04537 C -0.42565 0.0375 -0.42578 0.02963 -0.42617 0.02152 C -0.4263 0.02014 -0.42657 0.01898 -0.42696 0.01759 C -0.42852 0.0118 -0.42839 0.01574 -0.42839 0.0125 L -0.42839 0.0125 " pathEditMode="relative" ptsTypes="AAAAAAAAAAA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0.06527 L -0.01888 0.06527 L -0.04271 0.05324 C -0.04662 0.05138 -0.05078 0.05069 -0.05456 0.04791 L -0.08281 0.02685 C -0.08646 0.02407 -0.09037 0.02222 -0.09401 0.01898 C -0.10547 0.00879 -0.09974 0.01296 -0.11107 0.00578 C -0.11224 0.00393 -0.11341 0.00208 -0.11471 0.00046 C -0.1224 -0.00857 -0.11745 -0.00093 -0.12435 -0.01019 C -0.12591 -0.01227 -0.12721 -0.01482 -0.12891 -0.01667 C -0.13268 -0.0213 -0.13685 -0.02547 -0.14076 -0.02987 C -0.14896 -0.03913 -0.14154 -0.03079 -0.14961 -0.04306 C -0.15182 -0.04653 -0.15638 -0.05232 -0.15638 -0.05232 C -0.16081 -0.06829 -0.15508 -0.04862 -0.15925 -0.06158 C -0.1599 -0.06343 -0.16029 -0.06528 -0.16081 -0.0669 C -0.16107 -0.06875 -0.1612 -0.07038 -0.16159 -0.07223 C -0.16172 -0.07362 -0.16211 -0.07477 -0.16224 -0.07616 C -0.16393 -0.09375 -0.16198 -0.08264 -0.1638 -0.09213 C -0.16406 -0.09514 -0.16419 -0.09815 -0.16445 -0.10116 C -0.16484 -0.10394 -0.16654 -0.11482 -0.1668 -0.11575 C -0.16719 -0.11852 -0.16758 -0.12107 -0.16823 -0.12362 C -0.16888 -0.12639 -0.16966 -0.12894 -0.17044 -0.13172 C -0.1707 -0.13334 -0.17083 -0.13519 -0.17123 -0.13704 C -0.17162 -0.13889 -0.17227 -0.14051 -0.17266 -0.14213 C -0.17305 -0.14352 -0.17318 -0.14491 -0.17344 -0.14607 C -0.17383 -0.15278 -0.17409 -0.16065 -0.17487 -0.16737 C -0.17513 -0.16875 -0.17539 -0.16991 -0.17565 -0.1713 C -0.17591 -0.17338 -0.17617 -0.1757 -0.17643 -0.17778 C -0.17787 -0.20672 -0.17591 -0.18125 -0.17865 -0.20024 L -0.18008 -0.21088 C -0.18034 -0.2125 -0.18099 -0.21829 -0.18164 -0.22014 C -0.18203 -0.22153 -0.18255 -0.22269 -0.18307 -0.22408 C -0.18451 -0.23172 -0.18477 -0.23195 -0.18529 -0.24005 C -0.18646 -0.25811 -0.18464 -0.25093 -0.18672 -0.25834 L -0.18672 -0.25834 L -0.18672 -0.25834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09C2-49ED-6AC2-95AC-FEEBC6C2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50" y="12617"/>
            <a:ext cx="10858993" cy="1325563"/>
          </a:xfrm>
        </p:spPr>
        <p:txBody>
          <a:bodyPr/>
          <a:lstStyle/>
          <a:p>
            <a:r>
              <a:rPr lang="ru-RU" dirty="0"/>
              <a:t>СИНТЕЗ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4B735-7032-96AF-7526-96240A54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213368"/>
            <a:ext cx="10858994" cy="1325564"/>
          </a:xfrm>
        </p:spPr>
        <p:txBody>
          <a:bodyPr/>
          <a:lstStyle/>
          <a:p>
            <a:r>
              <a:rPr lang="ru-RU" dirty="0"/>
              <a:t>Построим цифровую схему для логического выражения:</a:t>
            </a:r>
          </a:p>
          <a:p>
            <a:r>
              <a:rPr lang="ru-RU" dirty="0"/>
              <a:t>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 &amp; (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en" dirty="0"/>
              <a:t>∨</a:t>
            </a:r>
            <a:r>
              <a:rPr lang="ru-RU" dirty="0"/>
              <a:t> </a:t>
            </a:r>
            <a:r>
              <a:rPr lang="ru-RU" i="1" dirty="0"/>
              <a:t>В</a:t>
            </a:r>
            <a:r>
              <a:rPr lang="ru-RU" dirty="0"/>
              <a:t>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7467432-BD61-BDF2-A004-1873F9409FD1}"/>
              </a:ext>
            </a:extLst>
          </p:cNvPr>
          <p:cNvCxnSpPr/>
          <p:nvPr/>
        </p:nvCxnSpPr>
        <p:spPr>
          <a:xfrm>
            <a:off x="886927" y="1789431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124858B-0833-E34B-BF4A-363D5787AA71}"/>
              </a:ext>
            </a:extLst>
          </p:cNvPr>
          <p:cNvCxnSpPr/>
          <p:nvPr/>
        </p:nvCxnSpPr>
        <p:spPr>
          <a:xfrm>
            <a:off x="3034384" y="1750062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31C5388-F954-043E-667A-9EA5CAB4A331}"/>
              </a:ext>
            </a:extLst>
          </p:cNvPr>
          <p:cNvCxnSpPr>
            <a:cxnSpLocks/>
          </p:cNvCxnSpPr>
          <p:nvPr/>
        </p:nvCxnSpPr>
        <p:spPr>
          <a:xfrm flipH="1">
            <a:off x="5790456" y="4864920"/>
            <a:ext cx="33254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03CD7F4-8417-54C7-F5C9-ADCB68561F57}"/>
              </a:ext>
            </a:extLst>
          </p:cNvPr>
          <p:cNvCxnSpPr>
            <a:cxnSpLocks/>
          </p:cNvCxnSpPr>
          <p:nvPr/>
        </p:nvCxnSpPr>
        <p:spPr>
          <a:xfrm flipH="1">
            <a:off x="4891150" y="3307711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05E04FE-8F64-3EC9-7C60-81BA4829D405}"/>
              </a:ext>
            </a:extLst>
          </p:cNvPr>
          <p:cNvCxnSpPr>
            <a:cxnSpLocks/>
          </p:cNvCxnSpPr>
          <p:nvPr/>
        </p:nvCxnSpPr>
        <p:spPr>
          <a:xfrm flipH="1" flipV="1">
            <a:off x="3654021" y="5039666"/>
            <a:ext cx="1644254" cy="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A9FE09D-A2CB-66BF-D9FE-F0C545E7A1AB}"/>
              </a:ext>
            </a:extLst>
          </p:cNvPr>
          <p:cNvCxnSpPr>
            <a:cxnSpLocks/>
          </p:cNvCxnSpPr>
          <p:nvPr/>
        </p:nvCxnSpPr>
        <p:spPr>
          <a:xfrm flipH="1">
            <a:off x="3351163" y="2814516"/>
            <a:ext cx="1947112" cy="739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3FB820B-A3F0-24A3-ED42-7F28A619F310}"/>
              </a:ext>
            </a:extLst>
          </p:cNvPr>
          <p:cNvSpPr/>
          <p:nvPr/>
        </p:nvSpPr>
        <p:spPr>
          <a:xfrm>
            <a:off x="4070367" y="2360355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DA04456-A741-3A68-9B7B-88EFF66C13EC}"/>
              </a:ext>
            </a:extLst>
          </p:cNvPr>
          <p:cNvSpPr/>
          <p:nvPr/>
        </p:nvSpPr>
        <p:spPr>
          <a:xfrm>
            <a:off x="4070367" y="4578112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F05F7A4-1C5D-5225-6C9B-70DDE4167987}"/>
              </a:ext>
            </a:extLst>
          </p:cNvPr>
          <p:cNvSpPr/>
          <p:nvPr/>
        </p:nvSpPr>
        <p:spPr>
          <a:xfrm>
            <a:off x="5298275" y="2490132"/>
            <a:ext cx="592183" cy="9589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25187E8F-53E5-97AF-F9B2-109AB5523AD1}"/>
              </a:ext>
            </a:extLst>
          </p:cNvPr>
          <p:cNvSpPr/>
          <p:nvPr/>
        </p:nvSpPr>
        <p:spPr>
          <a:xfrm>
            <a:off x="4583084" y="2737453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269D7C9-6112-160F-6168-16F4D869B1DD}"/>
              </a:ext>
            </a:extLst>
          </p:cNvPr>
          <p:cNvSpPr/>
          <p:nvPr/>
        </p:nvSpPr>
        <p:spPr>
          <a:xfrm>
            <a:off x="4583084" y="4962603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A756F95-1915-B5F8-1689-392688BA7B42}"/>
              </a:ext>
            </a:extLst>
          </p:cNvPr>
          <p:cNvCxnSpPr>
            <a:cxnSpLocks/>
          </p:cNvCxnSpPr>
          <p:nvPr/>
        </p:nvCxnSpPr>
        <p:spPr>
          <a:xfrm flipH="1" flipV="1">
            <a:off x="4904212" y="3289462"/>
            <a:ext cx="12683" cy="6978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5294AE8-3361-BA5F-9BD5-ED81F2A36FEC}"/>
              </a:ext>
            </a:extLst>
          </p:cNvPr>
          <p:cNvSpPr txBox="1"/>
          <p:nvPr/>
        </p:nvSpPr>
        <p:spPr>
          <a:xfrm>
            <a:off x="3312176" y="2465985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867894-A3C2-F3E7-D6A4-A704FAF6CC85}"/>
              </a:ext>
            </a:extLst>
          </p:cNvPr>
          <p:cNvSpPr txBox="1"/>
          <p:nvPr/>
        </p:nvSpPr>
        <p:spPr>
          <a:xfrm>
            <a:off x="3303847" y="362968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9E0697A-00DC-D732-067E-77ABCB8EB98E}"/>
              </a:ext>
            </a:extLst>
          </p:cNvPr>
          <p:cNvSpPr txBox="1"/>
          <p:nvPr/>
        </p:nvSpPr>
        <p:spPr>
          <a:xfrm>
            <a:off x="5594366" y="265954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E5A9DC5-A251-26AB-2E89-E1A2E697BC1F}"/>
              </a:ext>
            </a:extLst>
          </p:cNvPr>
          <p:cNvSpPr/>
          <p:nvPr/>
        </p:nvSpPr>
        <p:spPr>
          <a:xfrm>
            <a:off x="5298275" y="4433705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14FD6F6-1CAA-7E5B-FC30-F54548AB9490}"/>
              </a:ext>
            </a:extLst>
          </p:cNvPr>
          <p:cNvSpPr txBox="1"/>
          <p:nvPr/>
        </p:nvSpPr>
        <p:spPr>
          <a:xfrm>
            <a:off x="5592692" y="4448864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B8304AD-19AF-39A2-3CCF-3C31A1C7EA8E}"/>
              </a:ext>
            </a:extLst>
          </p:cNvPr>
          <p:cNvSpPr/>
          <p:nvPr/>
        </p:nvSpPr>
        <p:spPr>
          <a:xfrm>
            <a:off x="6413902" y="3674889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DCF2A2D-6F3B-05C4-85D0-3740086E69BD}"/>
              </a:ext>
            </a:extLst>
          </p:cNvPr>
          <p:cNvSpPr txBox="1"/>
          <p:nvPr/>
        </p:nvSpPr>
        <p:spPr>
          <a:xfrm>
            <a:off x="6709993" y="364375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1A6B6DB8-46D7-647A-856B-E652AEFA6927}"/>
              </a:ext>
            </a:extLst>
          </p:cNvPr>
          <p:cNvCxnSpPr>
            <a:cxnSpLocks/>
          </p:cNvCxnSpPr>
          <p:nvPr/>
        </p:nvCxnSpPr>
        <p:spPr>
          <a:xfrm flipH="1">
            <a:off x="7006085" y="4115843"/>
            <a:ext cx="55020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0824019-936E-2CCD-1AE6-BAF518B384FF}"/>
              </a:ext>
            </a:extLst>
          </p:cNvPr>
          <p:cNvCxnSpPr>
            <a:cxnSpLocks/>
          </p:cNvCxnSpPr>
          <p:nvPr/>
        </p:nvCxnSpPr>
        <p:spPr>
          <a:xfrm flipH="1">
            <a:off x="3351163" y="3982828"/>
            <a:ext cx="1580972" cy="84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F849BFCA-6A0F-4392-A1DA-857E16CB7D01}"/>
              </a:ext>
            </a:extLst>
          </p:cNvPr>
          <p:cNvCxnSpPr>
            <a:cxnSpLocks/>
          </p:cNvCxnSpPr>
          <p:nvPr/>
        </p:nvCxnSpPr>
        <p:spPr>
          <a:xfrm flipH="1">
            <a:off x="4922435" y="4781219"/>
            <a:ext cx="3758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5F53083A-FF48-250E-80A3-75C2A843F3D0}"/>
              </a:ext>
            </a:extLst>
          </p:cNvPr>
          <p:cNvCxnSpPr>
            <a:cxnSpLocks/>
          </p:cNvCxnSpPr>
          <p:nvPr/>
        </p:nvCxnSpPr>
        <p:spPr>
          <a:xfrm flipH="1" flipV="1">
            <a:off x="6106374" y="2957191"/>
            <a:ext cx="12684" cy="95899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D9D4B2D5-EFA0-8BD6-BEE5-1EC72E91C788}"/>
              </a:ext>
            </a:extLst>
          </p:cNvPr>
          <p:cNvCxnSpPr>
            <a:cxnSpLocks/>
          </p:cNvCxnSpPr>
          <p:nvPr/>
        </p:nvCxnSpPr>
        <p:spPr>
          <a:xfrm flipH="1">
            <a:off x="6099230" y="3911055"/>
            <a:ext cx="33254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1241055D-7564-49EF-9DE7-12B3C13F1991}"/>
              </a:ext>
            </a:extLst>
          </p:cNvPr>
          <p:cNvCxnSpPr>
            <a:cxnSpLocks/>
          </p:cNvCxnSpPr>
          <p:nvPr/>
        </p:nvCxnSpPr>
        <p:spPr>
          <a:xfrm flipH="1">
            <a:off x="5870598" y="2964811"/>
            <a:ext cx="2484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5048B62B-82E0-610F-1FD0-5759CEE65223}"/>
              </a:ext>
            </a:extLst>
          </p:cNvPr>
          <p:cNvCxnSpPr>
            <a:cxnSpLocks/>
          </p:cNvCxnSpPr>
          <p:nvPr/>
        </p:nvCxnSpPr>
        <p:spPr>
          <a:xfrm flipH="1">
            <a:off x="6081359" y="4314915"/>
            <a:ext cx="33254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F391DB7D-6695-AC1D-D56E-D540751A3B3B}"/>
              </a:ext>
            </a:extLst>
          </p:cNvPr>
          <p:cNvCxnSpPr>
            <a:cxnSpLocks/>
          </p:cNvCxnSpPr>
          <p:nvPr/>
        </p:nvCxnSpPr>
        <p:spPr>
          <a:xfrm flipH="1" flipV="1">
            <a:off x="6099230" y="4314915"/>
            <a:ext cx="7144" cy="55000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05BCD5B-D633-62A6-9562-6379DAC5D6E9}"/>
              </a:ext>
            </a:extLst>
          </p:cNvPr>
          <p:cNvCxnSpPr>
            <a:cxnSpLocks/>
          </p:cNvCxnSpPr>
          <p:nvPr/>
        </p:nvCxnSpPr>
        <p:spPr>
          <a:xfrm flipH="1" flipV="1">
            <a:off x="4911067" y="4095757"/>
            <a:ext cx="12683" cy="6978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FA039756-85AF-A833-F21D-3DBBD8105E0B}"/>
              </a:ext>
            </a:extLst>
          </p:cNvPr>
          <p:cNvCxnSpPr>
            <a:cxnSpLocks/>
          </p:cNvCxnSpPr>
          <p:nvPr/>
        </p:nvCxnSpPr>
        <p:spPr>
          <a:xfrm flipH="1">
            <a:off x="3833059" y="4113208"/>
            <a:ext cx="1089376" cy="68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85900819-A449-7374-3F46-0152849711CF}"/>
              </a:ext>
            </a:extLst>
          </p:cNvPr>
          <p:cNvCxnSpPr>
            <a:cxnSpLocks/>
          </p:cNvCxnSpPr>
          <p:nvPr/>
        </p:nvCxnSpPr>
        <p:spPr>
          <a:xfrm flipH="1" flipV="1">
            <a:off x="3831744" y="2814516"/>
            <a:ext cx="16658" cy="13200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940500CE-6B21-7CB5-677C-E97257C0D5A1}"/>
              </a:ext>
            </a:extLst>
          </p:cNvPr>
          <p:cNvCxnSpPr>
            <a:cxnSpLocks/>
          </p:cNvCxnSpPr>
          <p:nvPr/>
        </p:nvCxnSpPr>
        <p:spPr>
          <a:xfrm flipH="1" flipV="1">
            <a:off x="3663907" y="3982828"/>
            <a:ext cx="10124" cy="10568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>
            <a:extLst>
              <a:ext uri="{FF2B5EF4-FFF2-40B4-BE49-F238E27FC236}">
                <a16:creationId xmlns:a16="http://schemas.microsoft.com/office/drawing/2014/main" id="{6440D8A0-47EF-CD2E-6E58-48562866E789}"/>
              </a:ext>
            </a:extLst>
          </p:cNvPr>
          <p:cNvSpPr/>
          <p:nvPr/>
        </p:nvSpPr>
        <p:spPr>
          <a:xfrm>
            <a:off x="3769117" y="2758254"/>
            <a:ext cx="158569" cy="15412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47C14571-40D1-5A69-684E-0D59E5088FC5}"/>
              </a:ext>
            </a:extLst>
          </p:cNvPr>
          <p:cNvSpPr/>
          <p:nvPr/>
        </p:nvSpPr>
        <p:spPr>
          <a:xfrm>
            <a:off x="3579708" y="3918852"/>
            <a:ext cx="158569" cy="15412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2" name="Таблица 91">
            <a:extLst>
              <a:ext uri="{FF2B5EF4-FFF2-40B4-BE49-F238E27FC236}">
                <a16:creationId xmlns:a16="http://schemas.microsoft.com/office/drawing/2014/main" id="{930D7920-94AD-AEFA-1E1E-2A7A5D8AC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87069"/>
              </p:ext>
            </p:extLst>
          </p:nvPr>
        </p:nvGraphicFramePr>
        <p:xfrm>
          <a:off x="8979402" y="2607207"/>
          <a:ext cx="196230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1845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6" grpId="0" animBg="1"/>
      <p:bldP spid="61" grpId="0"/>
      <p:bldP spid="62" grpId="0"/>
      <p:bldP spid="73" grpId="0"/>
      <p:bldP spid="74" grpId="0" animBg="1"/>
      <p:bldP spid="75" grpId="0"/>
      <p:bldP spid="76" grpId="0" animBg="1"/>
      <p:bldP spid="77" grpId="0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МИКРОСХЕМЫ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34" y="1870839"/>
            <a:ext cx="4822886" cy="358139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08" y="1870839"/>
            <a:ext cx="4184036" cy="3581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7379" y="5452236"/>
            <a:ext cx="376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Сумматор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5665" y="5440563"/>
            <a:ext cx="376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Триггер</a:t>
            </a:r>
          </a:p>
        </p:txBody>
      </p:sp>
    </p:spTree>
    <p:extLst>
      <p:ext uri="{BB962C8B-B14F-4D97-AF65-F5344CB8AC3E}">
        <p14:creationId xmlns:p14="http://schemas.microsoft.com/office/powerpoint/2010/main" val="372162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ЦИФРОВЫХ СХЕМ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2518541"/>
            <a:ext cx="10858994" cy="30626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Работу будущей цифровой схемы  описывают  с  помощью  таблиц  истинности,  указывая  значения выходных  сигналов,  которые  должны  получаться  при  разных наборах  входных  сигналов.  </a:t>
            </a:r>
          </a:p>
          <a:p>
            <a:pPr marL="514350" indent="-514350">
              <a:buAutoNum type="arabicPeriod"/>
            </a:pPr>
            <a:r>
              <a:rPr lang="ru-RU" dirty="0"/>
              <a:t>По  определённым  правилам записывают  логическое  выражение,  соответствующее  полученной таблице  истинности.  </a:t>
            </a:r>
          </a:p>
          <a:p>
            <a:pPr marL="514350" indent="-514350">
              <a:buAutoNum type="arabicPeriod"/>
            </a:pPr>
            <a:r>
              <a:rPr lang="ru-RU" dirty="0"/>
              <a:t>Полученное  логическое  выражение  пытаются упростить.</a:t>
            </a:r>
          </a:p>
          <a:p>
            <a:pPr marL="514350" indent="-514350">
              <a:buAutoNum type="arabicPeriod"/>
            </a:pPr>
            <a:r>
              <a:rPr lang="ru-RU" dirty="0"/>
              <a:t>На основе  упрощённого логического выражения строят  цифровую схему.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564" y="11203"/>
            <a:ext cx="2609850" cy="2362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434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91440"/>
            <a:ext cx="10202095" cy="5344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Логический элемент </a:t>
            </a:r>
            <a:r>
              <a:rPr lang="ru-RU" dirty="0"/>
              <a:t>— устройство, которое обрабатывает двоичные данные и выдаёт после их обработки значение одной из логических операций.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Логический элемент НЕ (</a:t>
            </a:r>
            <a:r>
              <a:rPr lang="ru-RU" b="1" dirty="0"/>
              <a:t>инвертор</a:t>
            </a:r>
            <a:r>
              <a:rPr lang="ru-RU" dirty="0"/>
              <a:t>) реализует операцию отрицания.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Логический элемент И (</a:t>
            </a:r>
            <a:r>
              <a:rPr lang="ru-RU" b="1" dirty="0" err="1"/>
              <a:t>конъюнктор</a:t>
            </a:r>
            <a:r>
              <a:rPr lang="ru-RU" dirty="0"/>
              <a:t>) реализует операцию логического умножения</a:t>
            </a:r>
            <a:r>
              <a:rPr lang="en-US" dirty="0"/>
              <a:t>.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Логический элемент ИЛИ (</a:t>
            </a:r>
            <a:r>
              <a:rPr lang="ru-RU" b="1" dirty="0" err="1"/>
              <a:t>дизъюнктор</a:t>
            </a:r>
            <a:r>
              <a:rPr lang="ru-RU" dirty="0"/>
              <a:t>) реализует операцию логического сложения.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Компьютерные устройства (цифровые микросхемы), производящие операции над двоичными данными, и ячейки, хранящие данные, состоят из множества логических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r>
              <a:rPr lang="ru-RU" altLang="ru-RU" dirty="0"/>
              <a:t>цифровая схема</a:t>
            </a:r>
          </a:p>
          <a:p>
            <a:r>
              <a:rPr lang="ru-RU" altLang="ru-RU" dirty="0"/>
              <a:t>логический элемент</a:t>
            </a:r>
          </a:p>
          <a:p>
            <a:r>
              <a:rPr lang="ru-RU" altLang="ru-RU" dirty="0"/>
              <a:t>инвертор</a:t>
            </a:r>
          </a:p>
          <a:p>
            <a:r>
              <a:rPr lang="ru-RU" altLang="ru-RU" dirty="0" err="1"/>
              <a:t>конъюнктор</a:t>
            </a:r>
            <a:endParaRPr lang="ru-RU" altLang="ru-RU" dirty="0"/>
          </a:p>
          <a:p>
            <a:r>
              <a:rPr lang="ru-RU" altLang="ru-RU" dirty="0" err="1"/>
              <a:t>дизъюнктор</a:t>
            </a: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571623BE-CE67-EEFD-B1F8-525001194F4C}"/>
              </a:ext>
            </a:extLst>
          </p:cNvPr>
          <p:cNvCxnSpPr>
            <a:cxnSpLocks/>
          </p:cNvCxnSpPr>
          <p:nvPr/>
        </p:nvCxnSpPr>
        <p:spPr>
          <a:xfrm flipV="1">
            <a:off x="8068951" y="4030788"/>
            <a:ext cx="0" cy="9708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92074CB-901A-6928-8DC2-26890834727E}"/>
              </a:ext>
            </a:extLst>
          </p:cNvPr>
          <p:cNvCxnSpPr>
            <a:cxnSpLocks/>
          </p:cNvCxnSpPr>
          <p:nvPr/>
        </p:nvCxnSpPr>
        <p:spPr>
          <a:xfrm flipH="1">
            <a:off x="2667000" y="4535287"/>
            <a:ext cx="15120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C011856-DFB2-FA0A-AFFE-1C505DAA10FD}"/>
              </a:ext>
            </a:extLst>
          </p:cNvPr>
          <p:cNvCxnSpPr>
            <a:cxnSpLocks/>
          </p:cNvCxnSpPr>
          <p:nvPr/>
        </p:nvCxnSpPr>
        <p:spPr>
          <a:xfrm flipH="1">
            <a:off x="1371600" y="5311336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9B0F7B7-AE5F-3196-A1B4-9763DEC6A0F7}"/>
              </a:ext>
            </a:extLst>
          </p:cNvPr>
          <p:cNvCxnSpPr/>
          <p:nvPr/>
        </p:nvCxnSpPr>
        <p:spPr>
          <a:xfrm flipH="1">
            <a:off x="1371600" y="4042092"/>
            <a:ext cx="17025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ACAE26-72E7-A953-ED2E-A8D20850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6BCA3C-8558-C034-32FB-95291397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2288741"/>
          </a:xfrm>
        </p:spPr>
        <p:txBody>
          <a:bodyPr/>
          <a:lstStyle/>
          <a:p>
            <a:r>
              <a:rPr lang="ru-RU" dirty="0"/>
              <a:t>Какие сигналы будут на выходе цифровой схемы при всех возможных наборах сигналов на входах? Составьте таблицу работы схемы. Каким логическим выражением описывается схема?</a:t>
            </a:r>
          </a:p>
          <a:p>
            <a:r>
              <a:rPr lang="ru-RU" dirty="0"/>
              <a:t>а)							б)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EC5C9E-EDDD-5D42-DA64-764CC1A98110}"/>
              </a:ext>
            </a:extLst>
          </p:cNvPr>
          <p:cNvSpPr/>
          <p:nvPr/>
        </p:nvSpPr>
        <p:spPr>
          <a:xfrm>
            <a:off x="1846217" y="3587931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D3D491-37FF-D5E8-9D8A-A1216F0B4F11}"/>
              </a:ext>
            </a:extLst>
          </p:cNvPr>
          <p:cNvSpPr/>
          <p:nvPr/>
        </p:nvSpPr>
        <p:spPr>
          <a:xfrm>
            <a:off x="1846217" y="4846319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CFEF9-533D-FF35-9087-861C362B52E3}"/>
              </a:ext>
            </a:extLst>
          </p:cNvPr>
          <p:cNvSpPr/>
          <p:nvPr/>
        </p:nvSpPr>
        <p:spPr>
          <a:xfrm>
            <a:off x="3074125" y="3918254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AA64978-1A9C-E1B0-ED5F-9D3EE939ACEC}"/>
              </a:ext>
            </a:extLst>
          </p:cNvPr>
          <p:cNvSpPr/>
          <p:nvPr/>
        </p:nvSpPr>
        <p:spPr>
          <a:xfrm>
            <a:off x="2358934" y="396502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3AADCC2-4856-24AA-3D0F-DD2C4C31327B}"/>
              </a:ext>
            </a:extLst>
          </p:cNvPr>
          <p:cNvSpPr/>
          <p:nvPr/>
        </p:nvSpPr>
        <p:spPr>
          <a:xfrm>
            <a:off x="2351314" y="5230810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4F0B726-0E6E-4176-7E5B-01EEBA7ABBBB}"/>
              </a:ext>
            </a:extLst>
          </p:cNvPr>
          <p:cNvCxnSpPr>
            <a:cxnSpLocks/>
          </p:cNvCxnSpPr>
          <p:nvPr/>
        </p:nvCxnSpPr>
        <p:spPr>
          <a:xfrm flipH="1" flipV="1">
            <a:off x="2680062" y="4517038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6DE59E-0534-3A0A-1613-4F8DF570D3CC}"/>
              </a:ext>
            </a:extLst>
          </p:cNvPr>
          <p:cNvSpPr txBox="1"/>
          <p:nvPr/>
        </p:nvSpPr>
        <p:spPr>
          <a:xfrm>
            <a:off x="1290918" y="3693459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FF0FA-8201-2A6C-7CA5-9B4D5F318221}"/>
              </a:ext>
            </a:extLst>
          </p:cNvPr>
          <p:cNvSpPr txBox="1"/>
          <p:nvPr/>
        </p:nvSpPr>
        <p:spPr>
          <a:xfrm>
            <a:off x="1308527" y="493854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398DA1-3CE9-3661-7FE7-375E13E7321E}"/>
              </a:ext>
            </a:extLst>
          </p:cNvPr>
          <p:cNvSpPr txBox="1"/>
          <p:nvPr/>
        </p:nvSpPr>
        <p:spPr>
          <a:xfrm>
            <a:off x="3936861" y="417647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1BB441-A54F-7009-4D21-7BDFB5AC76CC}"/>
              </a:ext>
            </a:extLst>
          </p:cNvPr>
          <p:cNvSpPr txBox="1"/>
          <p:nvPr/>
        </p:nvSpPr>
        <p:spPr>
          <a:xfrm>
            <a:off x="3370216" y="388711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D48520F-9433-3946-0506-40A6A3DF3D09}"/>
              </a:ext>
            </a:extLst>
          </p:cNvPr>
          <p:cNvCxnSpPr>
            <a:cxnSpLocks/>
          </p:cNvCxnSpPr>
          <p:nvPr/>
        </p:nvCxnSpPr>
        <p:spPr>
          <a:xfrm flipH="1">
            <a:off x="9120320" y="4535287"/>
            <a:ext cx="15120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EE3ED37-B599-8D4C-06D2-B2E484F0735C}"/>
              </a:ext>
            </a:extLst>
          </p:cNvPr>
          <p:cNvCxnSpPr>
            <a:cxnSpLocks/>
          </p:cNvCxnSpPr>
          <p:nvPr/>
        </p:nvCxnSpPr>
        <p:spPr>
          <a:xfrm flipH="1" flipV="1">
            <a:off x="8812254" y="5313639"/>
            <a:ext cx="344896" cy="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8C35F9F-659D-C172-6361-DE4C36509C1D}"/>
              </a:ext>
            </a:extLst>
          </p:cNvPr>
          <p:cNvCxnSpPr>
            <a:cxnSpLocks/>
          </p:cNvCxnSpPr>
          <p:nvPr/>
        </p:nvCxnSpPr>
        <p:spPr>
          <a:xfrm flipH="1">
            <a:off x="7638585" y="4042092"/>
            <a:ext cx="18888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37CE6C9-149E-7401-F2F3-AA020430DA98}"/>
              </a:ext>
            </a:extLst>
          </p:cNvPr>
          <p:cNvSpPr/>
          <p:nvPr/>
        </p:nvSpPr>
        <p:spPr>
          <a:xfrm>
            <a:off x="8299537" y="3587931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0EECA5-3F96-6002-41B6-2141C46A01C3}"/>
              </a:ext>
            </a:extLst>
          </p:cNvPr>
          <p:cNvSpPr/>
          <p:nvPr/>
        </p:nvSpPr>
        <p:spPr>
          <a:xfrm>
            <a:off x="8299537" y="4846319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CB3A14C-AECC-0531-2B03-AD39268C1DDC}"/>
              </a:ext>
            </a:extLst>
          </p:cNvPr>
          <p:cNvSpPr/>
          <p:nvPr/>
        </p:nvSpPr>
        <p:spPr>
          <a:xfrm>
            <a:off x="9527445" y="3918254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8FF162A-BA49-D4F3-1727-66F231457B5F}"/>
              </a:ext>
            </a:extLst>
          </p:cNvPr>
          <p:cNvSpPr/>
          <p:nvPr/>
        </p:nvSpPr>
        <p:spPr>
          <a:xfrm>
            <a:off x="8812254" y="396502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7CF1CC1-2275-4876-8646-A0BEBEAB9838}"/>
              </a:ext>
            </a:extLst>
          </p:cNvPr>
          <p:cNvSpPr/>
          <p:nvPr/>
        </p:nvSpPr>
        <p:spPr>
          <a:xfrm>
            <a:off x="7990546" y="3972422"/>
            <a:ext cx="158569" cy="15412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19ACFF8-AE21-C93F-D05C-FD1327540567}"/>
              </a:ext>
            </a:extLst>
          </p:cNvPr>
          <p:cNvCxnSpPr>
            <a:cxnSpLocks/>
          </p:cNvCxnSpPr>
          <p:nvPr/>
        </p:nvCxnSpPr>
        <p:spPr>
          <a:xfrm flipH="1" flipV="1">
            <a:off x="9133382" y="4517038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80CDEA7-B535-703F-C1F4-0FAC4BEF4434}"/>
              </a:ext>
            </a:extLst>
          </p:cNvPr>
          <p:cNvSpPr txBox="1"/>
          <p:nvPr/>
        </p:nvSpPr>
        <p:spPr>
          <a:xfrm>
            <a:off x="7643879" y="3693459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D9DDA-240D-8CEE-9DA9-520CE0AEBC8B}"/>
              </a:ext>
            </a:extLst>
          </p:cNvPr>
          <p:cNvSpPr txBox="1"/>
          <p:nvPr/>
        </p:nvSpPr>
        <p:spPr>
          <a:xfrm>
            <a:off x="7761847" y="493854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532D63-E184-17EF-E53F-24CA300D9C04}"/>
              </a:ext>
            </a:extLst>
          </p:cNvPr>
          <p:cNvSpPr txBox="1"/>
          <p:nvPr/>
        </p:nvSpPr>
        <p:spPr>
          <a:xfrm>
            <a:off x="10390181" y="417647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A2ED9-CA54-0F24-B46A-B63C4C4035BE}"/>
              </a:ext>
            </a:extLst>
          </p:cNvPr>
          <p:cNvSpPr txBox="1"/>
          <p:nvPr/>
        </p:nvSpPr>
        <p:spPr>
          <a:xfrm>
            <a:off x="9823536" y="388711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E23FA2-531E-732E-ED7C-8816EE036571}"/>
              </a:ext>
            </a:extLst>
          </p:cNvPr>
          <p:cNvSpPr txBox="1"/>
          <p:nvPr/>
        </p:nvSpPr>
        <p:spPr>
          <a:xfrm>
            <a:off x="8616514" y="483010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2159733-2936-1F7B-8BE0-C0F6C8559712}"/>
              </a:ext>
            </a:extLst>
          </p:cNvPr>
          <p:cNvCxnSpPr>
            <a:cxnSpLocks/>
          </p:cNvCxnSpPr>
          <p:nvPr/>
        </p:nvCxnSpPr>
        <p:spPr>
          <a:xfrm flipH="1">
            <a:off x="7637505" y="5557482"/>
            <a:ext cx="66203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264045F-48E6-3D40-9764-880F825B3426}"/>
              </a:ext>
            </a:extLst>
          </p:cNvPr>
          <p:cNvCxnSpPr>
            <a:cxnSpLocks/>
          </p:cNvCxnSpPr>
          <p:nvPr/>
        </p:nvCxnSpPr>
        <p:spPr>
          <a:xfrm flipH="1">
            <a:off x="8052815" y="5001607"/>
            <a:ext cx="2606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0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ACAE26-72E7-A953-ED2E-A8D20850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6BCA3C-8558-C034-32FB-95291397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9"/>
            <a:ext cx="10858994" cy="26978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Какие сигналы будут на выходах </a:t>
            </a:r>
            <a:r>
              <a:rPr lang="en" i="1" dirty="0"/>
              <a:t>F</a:t>
            </a:r>
            <a:r>
              <a:rPr lang="en" baseline="-25000" dirty="0"/>
              <a:t>1</a:t>
            </a:r>
            <a:r>
              <a:rPr lang="ru-RU" dirty="0"/>
              <a:t> и </a:t>
            </a:r>
            <a:r>
              <a:rPr lang="en" i="1" dirty="0"/>
              <a:t>F</a:t>
            </a:r>
            <a:r>
              <a:rPr lang="en" baseline="-25000" dirty="0"/>
              <a:t>2</a:t>
            </a:r>
            <a:r>
              <a:rPr lang="ru-RU" dirty="0"/>
              <a:t> схемы, если на её входы </a:t>
            </a:r>
            <a:r>
              <a:rPr lang="ru-RU" i="1" dirty="0"/>
              <a:t>А</a:t>
            </a:r>
            <a:r>
              <a:rPr lang="ru-RU" dirty="0"/>
              <a:t>, </a:t>
            </a:r>
            <a:r>
              <a:rPr lang="ru-RU" i="1" dirty="0"/>
              <a:t>В </a:t>
            </a:r>
            <a:r>
              <a:rPr lang="ru-RU" dirty="0"/>
              <a:t>и </a:t>
            </a:r>
            <a:r>
              <a:rPr lang="ru-RU" i="1" dirty="0"/>
              <a:t>С </a:t>
            </a:r>
            <a:r>
              <a:rPr lang="ru-RU" dirty="0"/>
              <a:t>поданы следующие</a:t>
            </a:r>
            <a:r>
              <a:rPr lang="en-US" dirty="0"/>
              <a:t> </a:t>
            </a:r>
            <a:r>
              <a:rPr lang="ru-RU" dirty="0"/>
              <a:t>сигналы?</a:t>
            </a:r>
            <a:endParaRPr lang="en-US" dirty="0"/>
          </a:p>
          <a:p>
            <a:r>
              <a:rPr lang="ru-RU" dirty="0"/>
              <a:t>а)</a:t>
            </a:r>
            <a:r>
              <a:rPr lang="en-US" dirty="0"/>
              <a:t> </a:t>
            </a:r>
            <a:r>
              <a:rPr lang="ru-RU" i="1" dirty="0"/>
              <a:t>А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0,</a:t>
            </a:r>
            <a:r>
              <a:rPr lang="en-US" dirty="0"/>
              <a:t> </a:t>
            </a:r>
            <a:r>
              <a:rPr lang="ru-RU" i="1" dirty="0"/>
              <a:t>В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0,</a:t>
            </a:r>
            <a:r>
              <a:rPr lang="en-US" dirty="0"/>
              <a:t> </a:t>
            </a:r>
            <a:r>
              <a:rPr lang="ru-RU" i="1" dirty="0"/>
              <a:t>С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1;</a:t>
            </a:r>
            <a:endParaRPr lang="en-US" dirty="0"/>
          </a:p>
          <a:p>
            <a:r>
              <a:rPr lang="ru-RU" dirty="0"/>
              <a:t>б)</a:t>
            </a:r>
            <a:r>
              <a:rPr lang="en-US" dirty="0"/>
              <a:t> </a:t>
            </a:r>
            <a:r>
              <a:rPr lang="ru-RU" i="1" dirty="0"/>
              <a:t>А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0,</a:t>
            </a:r>
            <a:r>
              <a:rPr lang="en-US" dirty="0"/>
              <a:t> </a:t>
            </a:r>
            <a:r>
              <a:rPr lang="ru-RU" i="1" dirty="0"/>
              <a:t>В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1,</a:t>
            </a:r>
            <a:r>
              <a:rPr lang="en-US" dirty="0"/>
              <a:t> </a:t>
            </a:r>
            <a:r>
              <a:rPr lang="ru-RU" i="1" dirty="0"/>
              <a:t>С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1;</a:t>
            </a:r>
            <a:endParaRPr lang="en-US" dirty="0"/>
          </a:p>
          <a:p>
            <a:r>
              <a:rPr lang="ru-RU" dirty="0"/>
              <a:t>в)</a:t>
            </a:r>
            <a:r>
              <a:rPr lang="en-US" dirty="0"/>
              <a:t> </a:t>
            </a:r>
            <a:r>
              <a:rPr lang="ru-RU" i="1" dirty="0"/>
              <a:t>А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1,</a:t>
            </a:r>
            <a:r>
              <a:rPr lang="en-US" dirty="0"/>
              <a:t> </a:t>
            </a:r>
            <a:r>
              <a:rPr lang="ru-RU" i="1" dirty="0"/>
              <a:t>В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0,</a:t>
            </a:r>
            <a:r>
              <a:rPr lang="en-US" dirty="0"/>
              <a:t> </a:t>
            </a:r>
            <a:r>
              <a:rPr lang="ru-RU" i="1" dirty="0"/>
              <a:t>С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0;</a:t>
            </a:r>
            <a:endParaRPr lang="en-US" dirty="0"/>
          </a:p>
          <a:p>
            <a:r>
              <a:rPr lang="ru-RU" dirty="0"/>
              <a:t>г)</a:t>
            </a:r>
            <a:r>
              <a:rPr lang="en-US" dirty="0"/>
              <a:t> </a:t>
            </a:r>
            <a:r>
              <a:rPr lang="ru-RU" i="1" dirty="0"/>
              <a:t>А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1,</a:t>
            </a:r>
            <a:r>
              <a:rPr lang="en-US" dirty="0"/>
              <a:t> </a:t>
            </a:r>
            <a:r>
              <a:rPr lang="ru-RU" i="1" dirty="0"/>
              <a:t>В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1,</a:t>
            </a:r>
            <a:r>
              <a:rPr lang="en-US" dirty="0"/>
              <a:t> </a:t>
            </a:r>
            <a:r>
              <a:rPr lang="ru-RU" i="1" dirty="0"/>
              <a:t>С</a:t>
            </a:r>
            <a:r>
              <a:rPr lang="en-US" i="1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1.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42F44B-3145-677E-BF71-1A3B58AAD1DC}"/>
              </a:ext>
            </a:extLst>
          </p:cNvPr>
          <p:cNvCxnSpPr>
            <a:cxnSpLocks/>
          </p:cNvCxnSpPr>
          <p:nvPr/>
        </p:nvCxnSpPr>
        <p:spPr>
          <a:xfrm flipH="1">
            <a:off x="8851232" y="4021786"/>
            <a:ext cx="2390038" cy="242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C1D78CA-DE38-B310-D0F6-A9C6202CFD1A}"/>
              </a:ext>
            </a:extLst>
          </p:cNvPr>
          <p:cNvCxnSpPr>
            <a:cxnSpLocks/>
          </p:cNvCxnSpPr>
          <p:nvPr/>
        </p:nvCxnSpPr>
        <p:spPr>
          <a:xfrm flipH="1">
            <a:off x="7555832" y="5781451"/>
            <a:ext cx="17025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FC6326-8A46-3D79-B2BC-B3549D9263FF}"/>
              </a:ext>
            </a:extLst>
          </p:cNvPr>
          <p:cNvCxnSpPr/>
          <p:nvPr/>
        </p:nvCxnSpPr>
        <p:spPr>
          <a:xfrm flipH="1">
            <a:off x="7555832" y="3552838"/>
            <a:ext cx="17025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E98852-A42D-E6A3-F26F-1C3168A797BC}"/>
              </a:ext>
            </a:extLst>
          </p:cNvPr>
          <p:cNvSpPr/>
          <p:nvPr/>
        </p:nvSpPr>
        <p:spPr>
          <a:xfrm>
            <a:off x="8030449" y="3098677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866F49-947E-C45D-349E-690470613156}"/>
              </a:ext>
            </a:extLst>
          </p:cNvPr>
          <p:cNvSpPr/>
          <p:nvPr/>
        </p:nvSpPr>
        <p:spPr>
          <a:xfrm>
            <a:off x="8030449" y="5316434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33CA0F-76B9-E9B2-5238-15020936D82B}"/>
              </a:ext>
            </a:extLst>
          </p:cNvPr>
          <p:cNvSpPr/>
          <p:nvPr/>
        </p:nvSpPr>
        <p:spPr>
          <a:xfrm>
            <a:off x="9258357" y="3429000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5918B16-6CE8-A92B-63B2-59DF08A99347}"/>
              </a:ext>
            </a:extLst>
          </p:cNvPr>
          <p:cNvSpPr/>
          <p:nvPr/>
        </p:nvSpPr>
        <p:spPr>
          <a:xfrm>
            <a:off x="8543166" y="3475775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E48238E-57BF-EFF8-570B-C7F88283400E}"/>
              </a:ext>
            </a:extLst>
          </p:cNvPr>
          <p:cNvSpPr/>
          <p:nvPr/>
        </p:nvSpPr>
        <p:spPr>
          <a:xfrm>
            <a:off x="8543166" y="5700925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519D4BF-2850-36EC-B30D-41632B107DDB}"/>
              </a:ext>
            </a:extLst>
          </p:cNvPr>
          <p:cNvCxnSpPr>
            <a:cxnSpLocks/>
          </p:cNvCxnSpPr>
          <p:nvPr/>
        </p:nvCxnSpPr>
        <p:spPr>
          <a:xfrm flipH="1" flipV="1">
            <a:off x="8864294" y="4027784"/>
            <a:ext cx="25367" cy="1295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E05B9F-7275-32A2-D295-CA73E6E87605}"/>
              </a:ext>
            </a:extLst>
          </p:cNvPr>
          <p:cNvSpPr txBox="1"/>
          <p:nvPr/>
        </p:nvSpPr>
        <p:spPr>
          <a:xfrm>
            <a:off x="7475150" y="3204205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149729-A335-9A00-3CB9-FA4F9452A2FF}"/>
              </a:ext>
            </a:extLst>
          </p:cNvPr>
          <p:cNvSpPr txBox="1"/>
          <p:nvPr/>
        </p:nvSpPr>
        <p:spPr>
          <a:xfrm>
            <a:off x="7492759" y="444928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1249C7-5645-CCE2-E283-7A9BCE5588B7}"/>
              </a:ext>
            </a:extLst>
          </p:cNvPr>
          <p:cNvSpPr txBox="1"/>
          <p:nvPr/>
        </p:nvSpPr>
        <p:spPr>
          <a:xfrm>
            <a:off x="9554448" y="3397863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824557-DD9D-257B-D697-124486866E91}"/>
              </a:ext>
            </a:extLst>
          </p:cNvPr>
          <p:cNvSpPr/>
          <p:nvPr/>
        </p:nvSpPr>
        <p:spPr>
          <a:xfrm>
            <a:off x="9258357" y="5172027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CBD64-8ABA-69B5-CFCD-E9CBE83F7606}"/>
              </a:ext>
            </a:extLst>
          </p:cNvPr>
          <p:cNvSpPr txBox="1"/>
          <p:nvPr/>
        </p:nvSpPr>
        <p:spPr>
          <a:xfrm>
            <a:off x="7515235" y="536427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CDCB0-2EBE-BD0A-5BC3-06EDCE852CE5}"/>
              </a:ext>
            </a:extLst>
          </p:cNvPr>
          <p:cNvSpPr txBox="1"/>
          <p:nvPr/>
        </p:nvSpPr>
        <p:spPr>
          <a:xfrm>
            <a:off x="9552774" y="518718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AA35AA7-BFDE-970D-925F-0A180631E31C}"/>
              </a:ext>
            </a:extLst>
          </p:cNvPr>
          <p:cNvSpPr/>
          <p:nvPr/>
        </p:nvSpPr>
        <p:spPr>
          <a:xfrm>
            <a:off x="10373984" y="4725631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FA6DF-FD23-BF95-2EC6-4254B38E2FEB}"/>
              </a:ext>
            </a:extLst>
          </p:cNvPr>
          <p:cNvSpPr txBox="1"/>
          <p:nvPr/>
        </p:nvSpPr>
        <p:spPr>
          <a:xfrm>
            <a:off x="10670075" y="4694494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C52F6E7-73F3-6691-B76A-5FD78CF94A24}"/>
              </a:ext>
            </a:extLst>
          </p:cNvPr>
          <p:cNvCxnSpPr>
            <a:cxnSpLocks/>
          </p:cNvCxnSpPr>
          <p:nvPr/>
        </p:nvCxnSpPr>
        <p:spPr>
          <a:xfrm flipH="1">
            <a:off x="9841648" y="5364277"/>
            <a:ext cx="55020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58F2C1-9129-3DDC-CC5F-047E0628C7B7}"/>
              </a:ext>
            </a:extLst>
          </p:cNvPr>
          <p:cNvCxnSpPr>
            <a:cxnSpLocks/>
          </p:cNvCxnSpPr>
          <p:nvPr/>
        </p:nvCxnSpPr>
        <p:spPr>
          <a:xfrm flipH="1">
            <a:off x="10966167" y="5166585"/>
            <a:ext cx="55020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D5819B9-4956-4366-B1D7-9D1D18988283}"/>
              </a:ext>
            </a:extLst>
          </p:cNvPr>
          <p:cNvCxnSpPr>
            <a:cxnSpLocks/>
          </p:cNvCxnSpPr>
          <p:nvPr/>
        </p:nvCxnSpPr>
        <p:spPr>
          <a:xfrm flipH="1">
            <a:off x="7753056" y="4694494"/>
            <a:ext cx="112738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E1C8FBF-1810-5007-C3C2-A1F4018233EB}"/>
              </a:ext>
            </a:extLst>
          </p:cNvPr>
          <p:cNvCxnSpPr>
            <a:cxnSpLocks/>
          </p:cNvCxnSpPr>
          <p:nvPr/>
        </p:nvCxnSpPr>
        <p:spPr>
          <a:xfrm flipH="1">
            <a:off x="8882517" y="5306181"/>
            <a:ext cx="3758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A02F8E6-6B86-3928-D0C2-44DDC566DAF4}"/>
              </a:ext>
            </a:extLst>
          </p:cNvPr>
          <p:cNvSpPr/>
          <p:nvPr/>
        </p:nvSpPr>
        <p:spPr>
          <a:xfrm>
            <a:off x="10369607" y="3580162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FD8F7B6-3060-7F90-2C1E-9BC098B39F90}"/>
              </a:ext>
            </a:extLst>
          </p:cNvPr>
          <p:cNvSpPr/>
          <p:nvPr/>
        </p:nvSpPr>
        <p:spPr>
          <a:xfrm>
            <a:off x="10882324" y="3955454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7D64F8F-A45E-F86F-F173-66BE69442C46}"/>
              </a:ext>
            </a:extLst>
          </p:cNvPr>
          <p:cNvCxnSpPr>
            <a:cxnSpLocks/>
          </p:cNvCxnSpPr>
          <p:nvPr/>
        </p:nvCxnSpPr>
        <p:spPr>
          <a:xfrm flipH="1" flipV="1">
            <a:off x="10066456" y="4013059"/>
            <a:ext cx="12684" cy="95899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18712E9-A24E-7145-6770-DD7EC415A736}"/>
              </a:ext>
            </a:extLst>
          </p:cNvPr>
          <p:cNvCxnSpPr>
            <a:cxnSpLocks/>
          </p:cNvCxnSpPr>
          <p:nvPr/>
        </p:nvCxnSpPr>
        <p:spPr>
          <a:xfrm flipH="1">
            <a:off x="10059312" y="4961797"/>
            <a:ext cx="33254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0E418437-43C2-1198-330F-D94171423426}"/>
              </a:ext>
            </a:extLst>
          </p:cNvPr>
          <p:cNvSpPr/>
          <p:nvPr/>
        </p:nvSpPr>
        <p:spPr>
          <a:xfrm>
            <a:off x="9996147" y="3964653"/>
            <a:ext cx="158569" cy="15412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7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ACAE26-72E7-A953-ED2E-A8D20850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6BCA3C-8558-C034-32FB-95291397F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Постройте цифровые схемы по следующим логическим выражениям:</a:t>
            </a:r>
          </a:p>
          <a:p>
            <a:r>
              <a:rPr lang="ru-RU" dirty="0"/>
              <a:t>а) </a:t>
            </a:r>
            <a:r>
              <a:rPr lang="ru-RU" i="1" dirty="0"/>
              <a:t>А </a:t>
            </a:r>
            <a:r>
              <a:rPr lang="ru-RU" dirty="0"/>
              <a:t>∨ </a:t>
            </a:r>
            <a:r>
              <a:rPr lang="ru-RU" i="1" dirty="0"/>
              <a:t>В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i="1" dirty="0"/>
              <a:t>А </a:t>
            </a:r>
            <a:r>
              <a:rPr lang="ru-RU" dirty="0"/>
              <a:t>∧ </a:t>
            </a:r>
            <a:r>
              <a:rPr lang="ru-RU" i="1" dirty="0"/>
              <a:t>В.</a:t>
            </a:r>
          </a:p>
          <a:p>
            <a:r>
              <a:rPr lang="ru-RU" dirty="0"/>
              <a:t>Выясните, какие сигналы будут на выходе каждой цифро­вой схемы при всех возможных наборах сигналов на вхо­дах. Составьте таблицы, описывающие работу схем. Сравни­те получившиеся таблицы.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979FFCC-A13A-2C54-946F-4B44E0B9867F}"/>
              </a:ext>
            </a:extLst>
          </p:cNvPr>
          <p:cNvCxnSpPr/>
          <p:nvPr/>
        </p:nvCxnSpPr>
        <p:spPr>
          <a:xfrm>
            <a:off x="1203767" y="2789499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08F633-84CA-4B05-7419-7EAE31E442A9}"/>
              </a:ext>
            </a:extLst>
          </p:cNvPr>
          <p:cNvCxnSpPr/>
          <p:nvPr/>
        </p:nvCxnSpPr>
        <p:spPr>
          <a:xfrm>
            <a:off x="1853879" y="2803003"/>
            <a:ext cx="277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75567BB-67D6-52C2-25E5-290A90D8735B}"/>
              </a:ext>
            </a:extLst>
          </p:cNvPr>
          <p:cNvCxnSpPr>
            <a:cxnSpLocks/>
          </p:cNvCxnSpPr>
          <p:nvPr/>
        </p:nvCxnSpPr>
        <p:spPr>
          <a:xfrm>
            <a:off x="1203767" y="3312289"/>
            <a:ext cx="92790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4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FCBD46-92C1-7931-681F-21C23375D50C}"/>
              </a:ext>
            </a:extLst>
          </p:cNvPr>
          <p:cNvSpPr txBox="1"/>
          <p:nvPr/>
        </p:nvSpPr>
        <p:spPr>
          <a:xfrm>
            <a:off x="1965960" y="335280"/>
            <a:ext cx="935495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ЦИФРОВАЯ СХЕМА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840A0FD5-1CB1-87CC-4231-6680459F525B}"/>
              </a:ext>
            </a:extLst>
          </p:cNvPr>
          <p:cNvGrpSpPr>
            <a:grpSpLocks/>
          </p:cNvGrpSpPr>
          <p:nvPr/>
        </p:nvGrpSpPr>
        <p:grpSpPr bwMode="auto">
          <a:xfrm>
            <a:off x="5456884" y="2925740"/>
            <a:ext cx="2484436" cy="1965326"/>
            <a:chOff x="476" y="2558"/>
            <a:chExt cx="1565" cy="1238"/>
          </a:xfrm>
        </p:grpSpPr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2976CAC9-588A-27FA-2EEA-506655D63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4485477A-C44B-627A-C68E-9A62DEE85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2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94F5878F-7862-A5A9-8A02-D06A90053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F975550-654A-CEEC-D417-D16BA4831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44368993-B938-CD24-9348-8EFB0B03D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&amp;</a:t>
              </a: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9A31B43E-6CC2-BE7F-FC22-79E48EB2A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8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B8F33028-0E1B-2571-0578-8A816D475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294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38FC17DF-31B1-C6AA-4780-A17199EAB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" y="2558"/>
              <a:ext cx="1505" cy="25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2147888" algn="l"/>
                </a:tabLs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конъюнктор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32465DC3-A53B-3205-73DC-B6DF02EF89DF}"/>
              </a:ext>
            </a:extLst>
          </p:cNvPr>
          <p:cNvGrpSpPr>
            <a:grpSpLocks/>
          </p:cNvGrpSpPr>
          <p:nvPr/>
        </p:nvGrpSpPr>
        <p:grpSpPr bwMode="auto">
          <a:xfrm>
            <a:off x="8723281" y="2923021"/>
            <a:ext cx="2528307" cy="1968500"/>
            <a:chOff x="2258" y="2599"/>
            <a:chExt cx="1714" cy="1240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19964FAB-C600-8E53-C753-5BC65E8BD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019"/>
              <a:ext cx="545" cy="82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4023B42-416D-85F6-6A49-A6D820B91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15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0DB18CAF-DC62-529A-20F5-F03D6E081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567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AEF42250-70F0-537B-0808-FAD3D20EA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" y="338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2C02B7A8-0B20-F506-14C3-C62B129E8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023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A23EB1AE-757E-37EB-7C5D-9B5EE7F98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" y="2886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1A31929C-C69B-BB5A-6CB0-70E8BC5A8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" y="3294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F9A0CD-4D76-4226-C043-19AC451B5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2599"/>
              <a:ext cx="1714" cy="25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ИЛИ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дизъюнктор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CA1D81C4-C441-6B2F-498E-9807A33F7F24}"/>
              </a:ext>
            </a:extLst>
          </p:cNvPr>
          <p:cNvGrpSpPr>
            <a:grpSpLocks/>
          </p:cNvGrpSpPr>
          <p:nvPr/>
        </p:nvGrpSpPr>
        <p:grpSpPr bwMode="auto">
          <a:xfrm>
            <a:off x="2475323" y="2948563"/>
            <a:ext cx="2017712" cy="1973558"/>
            <a:chOff x="4105" y="2547"/>
            <a:chExt cx="1271" cy="1277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84936FB1-9846-63B6-973E-0B0984E1C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986"/>
              <a:ext cx="532" cy="8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8BDFD49E-7C5F-2603-3F8A-1578D91CE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761BC9FA-0334-DF5D-32A0-8FB9E9200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9BE76267-6563-48A1-5DE6-4C2B2DBE1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 Box 29">
              <a:extLst>
                <a:ext uri="{FF2B5EF4-FFF2-40B4-BE49-F238E27FC236}">
                  <a16:creationId xmlns:a16="http://schemas.microsoft.com/office/drawing/2014/main" id="{E4C98E6C-3A80-2200-A806-359ACCA79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547"/>
              <a:ext cx="1270" cy="26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НЕ</a:t>
              </a:r>
              <a:r>
                <a:rPr lang="ru-RU" sz="2000" dirty="0">
                  <a:solidFill>
                    <a:schemeClr val="bg1"/>
                  </a:solidFill>
                </a:rPr>
                <a:t> (инвертор)</a:t>
              </a:r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EF913A67-C34E-5C0C-AD31-72C94A4B9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067"/>
              <a:ext cx="22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6919868" y="858500"/>
            <a:ext cx="0" cy="567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EFCBD46-92C1-7931-681F-21C23375D50C}"/>
              </a:ext>
            </a:extLst>
          </p:cNvPr>
          <p:cNvSpPr txBox="1"/>
          <p:nvPr/>
        </p:nvSpPr>
        <p:spPr>
          <a:xfrm>
            <a:off x="1965960" y="1409903"/>
            <a:ext cx="9354956" cy="523220"/>
          </a:xfrm>
          <a:prstGeom prst="rect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ЛОГИЧЕСКИЕ ЭЛЕМЕНТЫ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090" y="2806262"/>
            <a:ext cx="2722179" cy="259605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85637" y="2821512"/>
            <a:ext cx="2722179" cy="259605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58070" y="2755293"/>
            <a:ext cx="2762846" cy="259605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99641" y="1933123"/>
            <a:ext cx="2039007" cy="822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107816" y="1940036"/>
            <a:ext cx="1466593" cy="782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919868" y="1940036"/>
            <a:ext cx="0" cy="881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7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10" y="704930"/>
            <a:ext cx="10692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Цифровые  микросхемы,  производящие  операции  над  двоичными  данными,  и  ячейки,  хранящие данные,  состоят  из  множества  </a:t>
            </a:r>
            <a:r>
              <a:rPr lang="ru-RU" sz="2400" b="1" dirty="0">
                <a:solidFill>
                  <a:schemeClr val="tx2"/>
                </a:solidFill>
              </a:rPr>
              <a:t>логических  элементов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09" y="2265139"/>
            <a:ext cx="5739803" cy="38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73C8679-D708-2D20-38F9-79ABFCF71D18}"/>
              </a:ext>
            </a:extLst>
          </p:cNvPr>
          <p:cNvGrpSpPr>
            <a:grpSpLocks/>
          </p:cNvGrpSpPr>
          <p:nvPr/>
        </p:nvGrpSpPr>
        <p:grpSpPr bwMode="auto">
          <a:xfrm>
            <a:off x="5046318" y="3062191"/>
            <a:ext cx="2344737" cy="1995488"/>
            <a:chOff x="413" y="2886"/>
            <a:chExt cx="1477" cy="1257"/>
          </a:xfrm>
        </p:grpSpPr>
        <p:sp>
          <p:nvSpPr>
            <p:cNvPr id="21525" name="Line 7">
              <a:extLst>
                <a:ext uri="{FF2B5EF4-FFF2-40B4-BE49-F238E27FC236}">
                  <a16:creationId xmlns:a16="http://schemas.microsoft.com/office/drawing/2014/main" id="{FA75C326-ED5C-21BB-2A65-ACC49E984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1526" name="Rectangle 8">
              <a:extLst>
                <a:ext uri="{FF2B5EF4-FFF2-40B4-BE49-F238E27FC236}">
                  <a16:creationId xmlns:a16="http://schemas.microsoft.com/office/drawing/2014/main" id="{3253C397-146C-544D-DB38-A9FE0C7B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7" name="Line 9">
              <a:extLst>
                <a:ext uri="{FF2B5EF4-FFF2-40B4-BE49-F238E27FC236}">
                  <a16:creationId xmlns:a16="http://schemas.microsoft.com/office/drawing/2014/main" id="{102D0F08-AACC-218E-8564-074BBD92C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1528" name="Line 10">
              <a:extLst>
                <a:ext uri="{FF2B5EF4-FFF2-40B4-BE49-F238E27FC236}">
                  <a16:creationId xmlns:a16="http://schemas.microsoft.com/office/drawing/2014/main" id="{E81BA849-A479-7285-6304-58983E5AC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1529" name="Text Box 11">
              <a:extLst>
                <a:ext uri="{FF2B5EF4-FFF2-40B4-BE49-F238E27FC236}">
                  <a16:creationId xmlns:a16="http://schemas.microsoft.com/office/drawing/2014/main" id="{38E93322-ABB5-7874-C7AC-5B0F29694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&amp;</a:t>
              </a: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0" name="Text Box 12">
              <a:extLst>
                <a:ext uri="{FF2B5EF4-FFF2-40B4-BE49-F238E27FC236}">
                  <a16:creationId xmlns:a16="http://schemas.microsoft.com/office/drawing/2014/main" id="{43A4C4AA-5A2E-5488-4FEC-4DDFE0B55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8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21531" name="Text Box 13">
              <a:extLst>
                <a:ext uri="{FF2B5EF4-FFF2-40B4-BE49-F238E27FC236}">
                  <a16:creationId xmlns:a16="http://schemas.microsoft.com/office/drawing/2014/main" id="{23D1BF78-DB1F-A2F7-41F7-35448FDEE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294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22556" name="Text Box 14">
              <a:extLst>
                <a:ext uri="{FF2B5EF4-FFF2-40B4-BE49-F238E27FC236}">
                  <a16:creationId xmlns:a16="http://schemas.microsoft.com/office/drawing/2014/main" id="{C73DA848-EFE0-19C5-B010-6F75D8805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3893"/>
              <a:ext cx="1477" cy="25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2147888" algn="l"/>
                </a:tabLst>
                <a:defRPr/>
              </a:pPr>
              <a:r>
                <a:rPr lang="ru-RU" sz="2000" b="1" dirty="0">
                  <a:solidFill>
                    <a:schemeClr val="tx2"/>
                  </a:solidFill>
                </a:rPr>
                <a:t>   </a:t>
              </a:r>
              <a:r>
                <a:rPr lang="ru-RU" sz="2000" b="1" dirty="0">
                  <a:solidFill>
                    <a:schemeClr val="bg1"/>
                  </a:solidFill>
                </a:rPr>
                <a:t>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конъюнктор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7D1CED-3498-BCA3-4ABB-E9B0007D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3392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tx2"/>
                </a:solidFill>
              </a:rPr>
              <a:t>ЛОГИЧЕСКИЕ ЭЛЕМЕНТЫ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921FF7-D628-1C0F-9892-816A0B02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44719"/>
            <a:ext cx="10858994" cy="1255784"/>
          </a:xfrm>
        </p:spPr>
        <p:txBody>
          <a:bodyPr/>
          <a:lstStyle/>
          <a:p>
            <a:r>
              <a:rPr lang="ru-RU" altLang="ru-RU" b="1" dirty="0"/>
              <a:t>Логический элемент </a:t>
            </a:r>
            <a:r>
              <a:rPr lang="ru-RU" altLang="ru-RU" dirty="0"/>
              <a:t>– устройство, которое после обработки двоичных сигналов выдаёт значение одной из логических операций.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235492" y="3015246"/>
            <a:ext cx="3126603" cy="1988614"/>
            <a:chOff x="8235492" y="3015246"/>
            <a:chExt cx="3126603" cy="1988614"/>
          </a:xfrm>
        </p:grpSpPr>
        <p:grpSp>
          <p:nvGrpSpPr>
            <p:cNvPr id="3" name="Group 15">
              <a:extLst>
                <a:ext uri="{FF2B5EF4-FFF2-40B4-BE49-F238E27FC236}">
                  <a16:creationId xmlns:a16="http://schemas.microsoft.com/office/drawing/2014/main" id="{79775D38-476A-08F3-0DC5-CFE635F63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0022" y="3015246"/>
              <a:ext cx="2017712" cy="1512888"/>
              <a:chOff x="2472" y="2886"/>
              <a:chExt cx="1271" cy="953"/>
            </a:xfrm>
          </p:grpSpPr>
          <p:sp>
            <p:nvSpPr>
              <p:cNvPr id="21517" name="Rectangle 16">
                <a:extLst>
                  <a:ext uri="{FF2B5EF4-FFF2-40B4-BE49-F238E27FC236}">
                    <a16:creationId xmlns:a16="http://schemas.microsoft.com/office/drawing/2014/main" id="{760C14F4-4DD8-06A0-74C0-27E1200A8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2977"/>
                <a:ext cx="545" cy="862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8" name="Line 17">
                <a:extLst>
                  <a:ext uri="{FF2B5EF4-FFF2-40B4-BE49-F238E27FC236}">
                    <a16:creationId xmlns:a16="http://schemas.microsoft.com/office/drawing/2014/main" id="{909CD395-675B-3B44-5162-BD7854371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159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1519" name="Line 18">
                <a:extLst>
                  <a:ext uri="{FF2B5EF4-FFF2-40B4-BE49-F238E27FC236}">
                    <a16:creationId xmlns:a16="http://schemas.microsoft.com/office/drawing/2014/main" id="{0B0303B6-21DC-D80D-CBF2-6A1A664E7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567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1520" name="Line 19">
                <a:extLst>
                  <a:ext uri="{FF2B5EF4-FFF2-40B4-BE49-F238E27FC236}">
                    <a16:creationId xmlns:a16="http://schemas.microsoft.com/office/drawing/2014/main" id="{8D4DF1F0-3B72-A75D-9B74-67FE194AB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3386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1521" name="Text Box 20">
                <a:extLst>
                  <a:ext uri="{FF2B5EF4-FFF2-40B4-BE49-F238E27FC236}">
                    <a16:creationId xmlns:a16="http://schemas.microsoft.com/office/drawing/2014/main" id="{1B750053-8013-1FD4-29CD-7C46C4FEC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" y="3023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522" name="Text Box 21">
                <a:extLst>
                  <a:ext uri="{FF2B5EF4-FFF2-40B4-BE49-F238E27FC236}">
                    <a16:creationId xmlns:a16="http://schemas.microsoft.com/office/drawing/2014/main" id="{3D9D589B-174D-C28B-1CDF-FC6E80CA85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3" y="2886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>
                    <a:solidFill>
                      <a:schemeClr val="tx2"/>
                    </a:solidFill>
                    <a:latin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21523" name="Text Box 22">
                <a:extLst>
                  <a:ext uri="{FF2B5EF4-FFF2-40B4-BE49-F238E27FC236}">
                    <a16:creationId xmlns:a16="http://schemas.microsoft.com/office/drawing/2014/main" id="{129CEFD2-F575-D5F4-311C-64916AD95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3" y="3294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>
                    <a:solidFill>
                      <a:schemeClr val="tx2"/>
                    </a:solidFill>
                    <a:latin typeface="Arial" panose="020B0604020202020204" pitchFamily="34" charset="0"/>
                  </a:rPr>
                  <a:t>В</a:t>
                </a:r>
              </a:p>
            </p:txBody>
          </p:sp>
        </p:grp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8E08A2FA-F95C-8034-8070-BBE7AD97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5492" y="4603750"/>
              <a:ext cx="3126603" cy="40011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ИЛИ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дизъюнктор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1991855" y="3152870"/>
            <a:ext cx="2087562" cy="1904809"/>
            <a:chOff x="4105" y="2886"/>
            <a:chExt cx="1315" cy="1250"/>
          </a:xfrm>
        </p:grpSpPr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A40BFBE5-73F7-E1A5-B4E5-D7AB78F97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873"/>
              <a:ext cx="1270" cy="26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НЕ</a:t>
              </a:r>
              <a:r>
                <a:rPr lang="ru-RU" sz="2000" dirty="0">
                  <a:solidFill>
                    <a:schemeClr val="bg1"/>
                  </a:solidFill>
                </a:rPr>
                <a:t> (инвертор)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4928EA8-4CE1-ECE1-415F-8DEDBEB3F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067"/>
              <a:ext cx="22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8D2F-91E5-83F4-00A7-655A1E79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ИНВЕРТОР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E24DF8F4-D9C4-8FF8-1DFF-7D84BF7B1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44691"/>
              </p:ext>
            </p:extLst>
          </p:nvPr>
        </p:nvGraphicFramePr>
        <p:xfrm>
          <a:off x="5773099" y="3195716"/>
          <a:ext cx="196229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149">
                  <a:extLst>
                    <a:ext uri="{9D8B030D-6E8A-4147-A177-3AD203B41FA5}">
                      <a16:colId xmlns:a16="http://schemas.microsoft.com/office/drawing/2014/main" val="548429072"/>
                    </a:ext>
                  </a:extLst>
                </a:gridCol>
                <a:gridCol w="981149">
                  <a:extLst>
                    <a:ext uri="{9D8B030D-6E8A-4147-A177-3AD203B41FA5}">
                      <a16:colId xmlns:a16="http://schemas.microsoft.com/office/drawing/2014/main" val="3979800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2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0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34643"/>
                  </a:ext>
                </a:extLst>
              </a:tr>
            </a:tbl>
          </a:graphicData>
        </a:graphic>
      </p:graphicFrame>
      <p:grpSp>
        <p:nvGrpSpPr>
          <p:cNvPr id="41" name="Group 24">
            <a:extLst>
              <a:ext uri="{FF2B5EF4-FFF2-40B4-BE49-F238E27FC236}">
                <a16:creationId xmlns:a16="http://schemas.microsoft.com/office/drawing/2014/main" id="{1663CA9E-3316-A4C6-6FE5-2F06C3C4D5DC}"/>
              </a:ext>
            </a:extLst>
          </p:cNvPr>
          <p:cNvGrpSpPr>
            <a:grpSpLocks/>
          </p:cNvGrpSpPr>
          <p:nvPr/>
        </p:nvGrpSpPr>
        <p:grpSpPr bwMode="auto">
          <a:xfrm>
            <a:off x="1837945" y="3166832"/>
            <a:ext cx="2087562" cy="1904809"/>
            <a:chOff x="4105" y="2886"/>
            <a:chExt cx="1315" cy="1250"/>
          </a:xfrm>
        </p:grpSpPr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10C5D35A-5AE2-A1F8-35FD-D1ABB1A2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B435395B-5FF3-7A9A-C687-F2ECFC4B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0672C9AD-98F3-5973-B19F-DF0EF7DE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45" name="Oval 28">
              <a:extLst>
                <a:ext uri="{FF2B5EF4-FFF2-40B4-BE49-F238E27FC236}">
                  <a16:creationId xmlns:a16="http://schemas.microsoft.com/office/drawing/2014/main" id="{F595C3DF-D826-6324-46FE-7CB695A6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 Box 29">
              <a:extLst>
                <a:ext uri="{FF2B5EF4-FFF2-40B4-BE49-F238E27FC236}">
                  <a16:creationId xmlns:a16="http://schemas.microsoft.com/office/drawing/2014/main" id="{A40BFBE5-73F7-E1A5-B4E5-D7AB78F97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873"/>
              <a:ext cx="1270" cy="26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НЕ</a:t>
              </a:r>
              <a:r>
                <a:rPr lang="ru-RU" sz="2000" dirty="0">
                  <a:solidFill>
                    <a:schemeClr val="bg1"/>
                  </a:solidFill>
                </a:rPr>
                <a:t> (инвертор)</a:t>
              </a:r>
            </a:p>
          </p:txBody>
        </p: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4928EA8-4CE1-ECE1-415F-8DEDBEB3F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067"/>
              <a:ext cx="22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56745" y="1482261"/>
            <a:ext cx="10306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Логический элемент  НЕ  (инвертор)  </a:t>
            </a:r>
            <a:r>
              <a:rPr lang="ru-RU" sz="2400" dirty="0">
                <a:solidFill>
                  <a:schemeClr val="tx2"/>
                </a:solidFill>
              </a:rPr>
              <a:t>реализует  операцию  отрицания.  Если  на  входе  элемента  будет  0,  то  на  выходе  будет  1, и  наоборот. </a:t>
            </a:r>
          </a:p>
        </p:txBody>
      </p:sp>
    </p:spTree>
    <p:extLst>
      <p:ext uri="{BB962C8B-B14F-4D97-AF65-F5344CB8AC3E}">
        <p14:creationId xmlns:p14="http://schemas.microsoft.com/office/powerpoint/2010/main" val="116499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8D2F-91E5-83F4-00A7-655A1E79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КОНЪЮНКТОР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33B929D-C7F5-1984-DAE5-E24C86EE926F}"/>
              </a:ext>
            </a:extLst>
          </p:cNvPr>
          <p:cNvGrpSpPr>
            <a:grpSpLocks/>
          </p:cNvGrpSpPr>
          <p:nvPr/>
        </p:nvGrpSpPr>
        <p:grpSpPr bwMode="auto">
          <a:xfrm>
            <a:off x="1372964" y="3323762"/>
            <a:ext cx="2344737" cy="1995488"/>
            <a:chOff x="413" y="2886"/>
            <a:chExt cx="1477" cy="1257"/>
          </a:xfrm>
        </p:grpSpPr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2FBCD042-B167-A885-84EE-CF1497EE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1B1D8C0-CE09-92F1-CD46-38E20899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4CB57BD6-6FE8-76BF-8BCC-7B202FFB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3D59BBC6-0414-C754-DCD6-6543B8A4C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F64FBE39-2649-6BF8-9022-00FF6C253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&amp;</a:t>
              </a: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08BFED86-94C4-AA1D-88B9-46BDC6068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8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8CC712D7-CE98-37B8-9EC9-EBA19C45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294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1F7232C6-D870-9D2E-5F13-1F7EC5F72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3893"/>
              <a:ext cx="1477" cy="25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2147888" algn="l"/>
                </a:tabLst>
                <a:defRPr/>
              </a:pPr>
              <a:r>
                <a:rPr lang="ru-RU" sz="2000" b="1" dirty="0">
                  <a:solidFill>
                    <a:schemeClr val="tx2"/>
                  </a:solidFill>
                </a:rPr>
                <a:t>   </a:t>
              </a:r>
              <a:r>
                <a:rPr lang="ru-RU" sz="2000" b="1" dirty="0">
                  <a:solidFill>
                    <a:schemeClr val="bg1"/>
                  </a:solidFill>
                </a:rPr>
                <a:t>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конъюнктор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23BD0D12-1BD9-E068-4E38-D2A442BE3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62969"/>
              </p:ext>
            </p:extLst>
          </p:nvPr>
        </p:nvGraphicFramePr>
        <p:xfrm>
          <a:off x="5555665" y="3322922"/>
          <a:ext cx="19623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20" y="1576007"/>
            <a:ext cx="10858994" cy="13151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Логический элемент  И  (</a:t>
            </a:r>
            <a:r>
              <a:rPr lang="ru-RU" sz="2400" b="1" dirty="0" err="1"/>
              <a:t>конъюнктор</a:t>
            </a:r>
            <a:r>
              <a:rPr lang="ru-RU" sz="2400" b="1" dirty="0"/>
              <a:t>)  </a:t>
            </a:r>
            <a:r>
              <a:rPr lang="ru-RU" sz="2400" dirty="0"/>
              <a:t>реализует  операцию  ло­гического  умножения.  Единица  на  выходе  этого  элемента  появит­ся  только  тогда,  когда  на  всех  входах  будут  единицы.</a:t>
            </a:r>
          </a:p>
        </p:txBody>
      </p:sp>
    </p:spTree>
    <p:extLst>
      <p:ext uri="{BB962C8B-B14F-4D97-AF65-F5344CB8AC3E}">
        <p14:creationId xmlns:p14="http://schemas.microsoft.com/office/powerpoint/2010/main" val="105265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8D2F-91E5-83F4-00A7-655A1E79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ДИЗЪЮНКТОР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20" y="1576007"/>
            <a:ext cx="10858994" cy="13151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Логический  элемент  ИЛИ  (</a:t>
            </a:r>
            <a:r>
              <a:rPr lang="ru-RU" sz="2400" b="1" dirty="0" err="1"/>
              <a:t>дизъюнктор</a:t>
            </a:r>
            <a:r>
              <a:rPr lang="ru-RU" sz="2400" b="1" dirty="0"/>
              <a:t>)  </a:t>
            </a:r>
            <a:r>
              <a:rPr lang="ru-RU" sz="2400" dirty="0"/>
              <a:t>реализует  операцию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логического  сложения.  Если  хотя  бы  на  одном  входе  будет  единица,  то  на  выходе  элемента  также  будет  единица. </a:t>
            </a: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E9692C76-A994-4A3F-3479-0FE63895B8AB}"/>
              </a:ext>
            </a:extLst>
          </p:cNvPr>
          <p:cNvGrpSpPr>
            <a:grpSpLocks/>
          </p:cNvGrpSpPr>
          <p:nvPr/>
        </p:nvGrpSpPr>
        <p:grpSpPr bwMode="auto">
          <a:xfrm>
            <a:off x="1188278" y="3318339"/>
            <a:ext cx="3013074" cy="2003425"/>
            <a:chOff x="2283" y="2886"/>
            <a:chExt cx="1898" cy="1262"/>
          </a:xfrm>
        </p:grpSpPr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69D2E993-BD7F-368D-36E1-277D01A3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977"/>
              <a:ext cx="545" cy="86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65495113-1661-54EC-2E37-67DA2554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159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F76A4D82-1A2D-CC60-3C0F-A552017CE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567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A82ABC75-44B4-377D-07EC-0C9964B1B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" y="3386"/>
              <a:ext cx="36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1AEA3DBD-904E-A920-4205-D12337133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023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1AFF880A-675B-9950-4D63-90AF6A6DF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" y="2886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3152996A-39D4-1C51-BC74-9B10DF4C0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" y="3294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  <a:latin typeface="Arial" panose="020B0604020202020204" pitchFamily="34" charset="0"/>
                </a:rPr>
                <a:t>В</a:t>
              </a: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7EDE0109-8390-21E1-2B31-76ABC8D2C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3896"/>
              <a:ext cx="1898" cy="25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ИЛИ</a:t>
              </a:r>
              <a:r>
                <a:rPr lang="ru-RU" sz="2000" dirty="0">
                  <a:solidFill>
                    <a:schemeClr val="bg1"/>
                  </a:solidFill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</a:rPr>
                <a:t>дизъюнктор</a:t>
              </a:r>
              <a:r>
                <a:rPr lang="ru-RU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E9EA23DD-AE33-0576-0C28-98169547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24742"/>
              </p:ext>
            </p:extLst>
          </p:nvPr>
        </p:nvGraphicFramePr>
        <p:xfrm>
          <a:off x="5606902" y="3408827"/>
          <a:ext cx="19623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4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037593"/>
            <a:ext cx="10858994" cy="4547423"/>
          </a:xfrm>
        </p:spPr>
        <p:txBody>
          <a:bodyPr/>
          <a:lstStyle/>
          <a:p>
            <a:r>
              <a:rPr lang="ru-RU" dirty="0"/>
              <a:t>Проанализируем цифровую схему - выясним, какой сиг­нал будет на выходе </a:t>
            </a:r>
            <a:r>
              <a:rPr lang="en" i="1" dirty="0"/>
              <a:t>F</a:t>
            </a:r>
            <a:r>
              <a:rPr lang="ru-RU" i="1" dirty="0"/>
              <a:t> </a:t>
            </a:r>
            <a:r>
              <a:rPr lang="ru-RU" dirty="0"/>
              <a:t>при каждом возможном наборе сигналов 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" i="1" dirty="0"/>
              <a:t>B</a:t>
            </a:r>
            <a:r>
              <a:rPr lang="ru-RU" i="1" dirty="0"/>
              <a:t> </a:t>
            </a:r>
            <a:r>
              <a:rPr lang="ru-RU" dirty="0"/>
              <a:t>на входах.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1B8D33A-3228-F814-5A9A-2A17B7EA7FFB}"/>
              </a:ext>
            </a:extLst>
          </p:cNvPr>
          <p:cNvCxnSpPr>
            <a:cxnSpLocks/>
          </p:cNvCxnSpPr>
          <p:nvPr/>
        </p:nvCxnSpPr>
        <p:spPr>
          <a:xfrm flipH="1">
            <a:off x="5998675" y="3868888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39468F8-5C82-A0B4-76D6-4BF8AD2DC76C}"/>
              </a:ext>
            </a:extLst>
          </p:cNvPr>
          <p:cNvCxnSpPr>
            <a:cxnSpLocks/>
          </p:cNvCxnSpPr>
          <p:nvPr/>
        </p:nvCxnSpPr>
        <p:spPr>
          <a:xfrm flipH="1">
            <a:off x="4703275" y="4644937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22CDE05-767E-5481-8131-B92966497C98}"/>
              </a:ext>
            </a:extLst>
          </p:cNvPr>
          <p:cNvCxnSpPr>
            <a:cxnSpLocks/>
          </p:cNvCxnSpPr>
          <p:nvPr/>
        </p:nvCxnSpPr>
        <p:spPr>
          <a:xfrm flipH="1">
            <a:off x="4703275" y="3375693"/>
            <a:ext cx="27042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0FC09A-37D2-D4AD-CFD0-65C3466D4BC8}"/>
              </a:ext>
            </a:extLst>
          </p:cNvPr>
          <p:cNvSpPr/>
          <p:nvPr/>
        </p:nvSpPr>
        <p:spPr>
          <a:xfrm>
            <a:off x="5177892" y="4179920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C4BCB7-9075-0106-CC0F-D374EF30B77F}"/>
              </a:ext>
            </a:extLst>
          </p:cNvPr>
          <p:cNvSpPr/>
          <p:nvPr/>
        </p:nvSpPr>
        <p:spPr>
          <a:xfrm>
            <a:off x="6405800" y="2927701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D26D876-0AC1-2D0D-DC7E-D78CBCA8566E}"/>
              </a:ext>
            </a:extLst>
          </p:cNvPr>
          <p:cNvSpPr/>
          <p:nvPr/>
        </p:nvSpPr>
        <p:spPr>
          <a:xfrm>
            <a:off x="5682989" y="4564411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BA6805F-BC08-501B-2E86-D5D81B7134AA}"/>
              </a:ext>
            </a:extLst>
          </p:cNvPr>
          <p:cNvCxnSpPr>
            <a:cxnSpLocks/>
          </p:cNvCxnSpPr>
          <p:nvPr/>
        </p:nvCxnSpPr>
        <p:spPr>
          <a:xfrm flipH="1" flipV="1">
            <a:off x="6011737" y="3850639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E6B282-611D-B5A7-9650-630B69C08605}"/>
              </a:ext>
            </a:extLst>
          </p:cNvPr>
          <p:cNvSpPr txBox="1"/>
          <p:nvPr/>
        </p:nvSpPr>
        <p:spPr>
          <a:xfrm>
            <a:off x="4622593" y="302706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A20E8-9414-D1AA-A5FE-A1EB895364F6}"/>
              </a:ext>
            </a:extLst>
          </p:cNvPr>
          <p:cNvSpPr txBox="1"/>
          <p:nvPr/>
        </p:nvSpPr>
        <p:spPr>
          <a:xfrm>
            <a:off x="4640202" y="4272142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A976B-DF88-B7C4-B760-CD8FA27F6D2F}"/>
              </a:ext>
            </a:extLst>
          </p:cNvPr>
          <p:cNvSpPr txBox="1"/>
          <p:nvPr/>
        </p:nvSpPr>
        <p:spPr>
          <a:xfrm>
            <a:off x="7227713" y="297667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D093F-24AE-2C40-AD20-59FDC7DDE120}"/>
              </a:ext>
            </a:extLst>
          </p:cNvPr>
          <p:cNvSpPr txBox="1"/>
          <p:nvPr/>
        </p:nvSpPr>
        <p:spPr>
          <a:xfrm>
            <a:off x="6701891" y="2882499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2DE8-FB71-0C14-25F1-444E3A3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2" y="-12135"/>
            <a:ext cx="10858993" cy="1325563"/>
          </a:xfrm>
        </p:spPr>
        <p:txBody>
          <a:bodyPr/>
          <a:lstStyle/>
          <a:p>
            <a:r>
              <a:rPr lang="ru-RU" dirty="0"/>
              <a:t>АНАЛИЗ ЦИФРОВЫХ СХЕМ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92F4-A890-6556-79DB-C332879E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1" y="1155288"/>
            <a:ext cx="10858994" cy="4547423"/>
          </a:xfrm>
        </p:spPr>
        <p:txBody>
          <a:bodyPr/>
          <a:lstStyle/>
          <a:p>
            <a:r>
              <a:rPr lang="ru-RU" dirty="0"/>
              <a:t>Проанализируем цифровую схему - выясним, какой сиг­нал будет на выходе </a:t>
            </a:r>
            <a:r>
              <a:rPr lang="en" i="1" dirty="0"/>
              <a:t>F</a:t>
            </a:r>
            <a:r>
              <a:rPr lang="ru-RU" i="1" dirty="0"/>
              <a:t> </a:t>
            </a:r>
            <a:r>
              <a:rPr lang="ru-RU" dirty="0"/>
              <a:t>при каждом возможном наборе сигналов </a:t>
            </a:r>
            <a:r>
              <a:rPr lang="en" i="1" dirty="0"/>
              <a:t>A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" i="1" dirty="0"/>
              <a:t>B</a:t>
            </a:r>
            <a:r>
              <a:rPr lang="ru-RU" i="1" dirty="0"/>
              <a:t> </a:t>
            </a:r>
            <a:r>
              <a:rPr lang="ru-RU" dirty="0"/>
              <a:t>на входах.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E1FFBF2-5A4A-7780-5FE2-847B8667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25992"/>
              </p:ext>
            </p:extLst>
          </p:nvPr>
        </p:nvGraphicFramePr>
        <p:xfrm>
          <a:off x="6970110" y="2725589"/>
          <a:ext cx="19623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00">
                  <a:extLst>
                    <a:ext uri="{9D8B030D-6E8A-4147-A177-3AD203B41FA5}">
                      <a16:colId xmlns:a16="http://schemas.microsoft.com/office/drawing/2014/main" val="2260435779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82043318"/>
                    </a:ext>
                  </a:extLst>
                </a:gridCol>
                <a:gridCol w="654100">
                  <a:extLst>
                    <a:ext uri="{9D8B030D-6E8A-4147-A177-3AD203B41FA5}">
                      <a16:colId xmlns:a16="http://schemas.microsoft.com/office/drawing/2014/main" val="370744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4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94667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25FB484-06EB-40E6-A1C4-0A108539EF24}"/>
              </a:ext>
            </a:extLst>
          </p:cNvPr>
          <p:cNvCxnSpPr>
            <a:cxnSpLocks/>
          </p:cNvCxnSpPr>
          <p:nvPr/>
        </p:nvCxnSpPr>
        <p:spPr>
          <a:xfrm flipH="1">
            <a:off x="4623883" y="3831876"/>
            <a:ext cx="407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9379E9D-ACCD-3CC8-AB6A-43D6F1C93297}"/>
              </a:ext>
            </a:extLst>
          </p:cNvPr>
          <p:cNvCxnSpPr>
            <a:cxnSpLocks/>
          </p:cNvCxnSpPr>
          <p:nvPr/>
        </p:nvCxnSpPr>
        <p:spPr>
          <a:xfrm flipH="1">
            <a:off x="3328483" y="4607925"/>
            <a:ext cx="13246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69379E4-1CCD-0E50-E472-C3E01CFCCDEB}"/>
              </a:ext>
            </a:extLst>
          </p:cNvPr>
          <p:cNvCxnSpPr>
            <a:cxnSpLocks/>
          </p:cNvCxnSpPr>
          <p:nvPr/>
        </p:nvCxnSpPr>
        <p:spPr>
          <a:xfrm flipH="1">
            <a:off x="3328483" y="3338681"/>
            <a:ext cx="32138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7EFEFE-8E02-EA6C-08AC-2D2BAA7EF5A5}"/>
              </a:ext>
            </a:extLst>
          </p:cNvPr>
          <p:cNvSpPr/>
          <p:nvPr/>
        </p:nvSpPr>
        <p:spPr>
          <a:xfrm>
            <a:off x="3803100" y="4142908"/>
            <a:ext cx="592183" cy="9231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4BEFA6-2808-BDFB-813D-47C33D6DB713}"/>
              </a:ext>
            </a:extLst>
          </p:cNvPr>
          <p:cNvSpPr/>
          <p:nvPr/>
        </p:nvSpPr>
        <p:spPr>
          <a:xfrm>
            <a:off x="5031008" y="2890689"/>
            <a:ext cx="592183" cy="1247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9D14051-8CAA-51F0-C77D-BEE3BE2522A1}"/>
              </a:ext>
            </a:extLst>
          </p:cNvPr>
          <p:cNvSpPr/>
          <p:nvPr/>
        </p:nvSpPr>
        <p:spPr>
          <a:xfrm>
            <a:off x="4308197" y="4527399"/>
            <a:ext cx="158569" cy="1541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41B61DE-E438-CD2D-19FC-7B7A3F8C39FA}"/>
              </a:ext>
            </a:extLst>
          </p:cNvPr>
          <p:cNvCxnSpPr>
            <a:cxnSpLocks/>
          </p:cNvCxnSpPr>
          <p:nvPr/>
        </p:nvCxnSpPr>
        <p:spPr>
          <a:xfrm flipH="1" flipV="1">
            <a:off x="4636945" y="3813627"/>
            <a:ext cx="16148" cy="8116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D82D6A-4097-6BB6-2857-D665A123DA01}"/>
              </a:ext>
            </a:extLst>
          </p:cNvPr>
          <p:cNvSpPr txBox="1"/>
          <p:nvPr/>
        </p:nvSpPr>
        <p:spPr>
          <a:xfrm>
            <a:off x="3247801" y="2990048"/>
            <a:ext cx="10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7CB17-9D14-DAD0-D735-A8D20535C19D}"/>
              </a:ext>
            </a:extLst>
          </p:cNvPr>
          <p:cNvSpPr txBox="1"/>
          <p:nvPr/>
        </p:nvSpPr>
        <p:spPr>
          <a:xfrm>
            <a:off x="2989991" y="4235130"/>
            <a:ext cx="9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 0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EDF6B-A517-134E-36EF-0B4C7469E1FA}"/>
              </a:ext>
            </a:extLst>
          </p:cNvPr>
          <p:cNvSpPr txBox="1"/>
          <p:nvPr/>
        </p:nvSpPr>
        <p:spPr>
          <a:xfrm>
            <a:off x="6255930" y="299904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F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F16A8-214D-9C47-3062-18F610EE077E}"/>
              </a:ext>
            </a:extLst>
          </p:cNvPr>
          <p:cNvSpPr txBox="1"/>
          <p:nvPr/>
        </p:nvSpPr>
        <p:spPr>
          <a:xfrm>
            <a:off x="5336512" y="2838885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B6894-478C-521D-DF25-15DCFEF0C926}"/>
              </a:ext>
            </a:extLst>
          </p:cNvPr>
          <p:cNvSpPr txBox="1"/>
          <p:nvPr/>
        </p:nvSpPr>
        <p:spPr>
          <a:xfrm>
            <a:off x="4330573" y="3447384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59198-1E67-A79C-3413-D5753AB1CBBC}"/>
              </a:ext>
            </a:extLst>
          </p:cNvPr>
          <p:cNvSpPr txBox="1"/>
          <p:nvPr/>
        </p:nvSpPr>
        <p:spPr>
          <a:xfrm>
            <a:off x="5587650" y="3023551"/>
            <a:ext cx="8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0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13503</TotalTime>
  <Words>914</Words>
  <Application>Microsoft Macintosh PowerPoint</Application>
  <PresentationFormat>Широкоэкранный</PresentationFormat>
  <Paragraphs>255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Системный шрифт, обычный</vt:lpstr>
      <vt:lpstr>Arial</vt:lpstr>
      <vt:lpstr>Calibri</vt:lpstr>
      <vt:lpstr>Trebuchet MS</vt:lpstr>
      <vt:lpstr>Тема Office</vt:lpstr>
      <vt:lpstr>ЛОГИЧЕСКИЕ ЭЛЕМЕНТЫ</vt:lpstr>
      <vt:lpstr>КЛЮЧЕВЫЕ СЛОВА</vt:lpstr>
      <vt:lpstr>Презентация PowerPoint</vt:lpstr>
      <vt:lpstr>ЛОГИЧЕСКИЕ ЭЛЕМЕНТЫ</vt:lpstr>
      <vt:lpstr>ИНВЕРТОР</vt:lpstr>
      <vt:lpstr>КОНЪЮНКТОР</vt:lpstr>
      <vt:lpstr>ДИЗЪЮНКТОР</vt:lpstr>
      <vt:lpstr>АНАЛИЗ ЦИФРОВЫХ СХЕМ</vt:lpstr>
      <vt:lpstr>АНАЛИЗ ЦИФРОВЫХ СХЕМ</vt:lpstr>
      <vt:lpstr>АНАЛИЗ ЦИФРОВЫХ СХЕМ</vt:lpstr>
      <vt:lpstr>АНАЛИЗ ЦИФРОВЫХ СХЕМ</vt:lpstr>
      <vt:lpstr>АНАЛИЗ ЦИФРОВЫХ СХЕМ</vt:lpstr>
      <vt:lpstr>АНАЛИЗ ЦИФРОВЫХ СХЕМ</vt:lpstr>
      <vt:lpstr>СИНТЕЗ ЦИФРОВЫХ СХЕМ</vt:lpstr>
      <vt:lpstr>СИНТЕЗ ЦИФРОВЫХ СХЕМ</vt:lpstr>
      <vt:lpstr>СИНТЕЗ ЦИФРОВЫХ СХЕМ</vt:lpstr>
      <vt:lpstr>ЦИФРОВЫЕ МИКРОСХЕМЫ</vt:lpstr>
      <vt:lpstr>РАЗРАБОТКА ЦИФРОВЫХ СХЕМ</vt:lpstr>
      <vt:lpstr>Презентация PowerPoint</vt:lpstr>
      <vt:lpstr>ВОПРОСЫ И ЗАДАНИЯ</vt:lpstr>
      <vt:lpstr>ВОПРОСЫ И ЗАДАНИЯ</vt:lpstr>
      <vt:lpstr>ВОПРОСЫ И ЗАДАНИЯ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Microsoft Office User</cp:lastModifiedBy>
  <cp:revision>38</cp:revision>
  <dcterms:created xsi:type="dcterms:W3CDTF">2022-06-06T08:49:50Z</dcterms:created>
  <dcterms:modified xsi:type="dcterms:W3CDTF">2023-12-06T14:24:23Z</dcterms:modified>
</cp:coreProperties>
</file>