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9" r:id="rId3"/>
    <p:sldId id="299" r:id="rId4"/>
    <p:sldId id="309" r:id="rId5"/>
    <p:sldId id="351" r:id="rId6"/>
    <p:sldId id="316" r:id="rId7"/>
    <p:sldId id="368" r:id="rId8"/>
    <p:sldId id="317" r:id="rId9"/>
    <p:sldId id="318" r:id="rId10"/>
    <p:sldId id="328" r:id="rId11"/>
    <p:sldId id="354" r:id="rId12"/>
    <p:sldId id="357" r:id="rId13"/>
    <p:sldId id="332" r:id="rId14"/>
    <p:sldId id="358" r:id="rId15"/>
    <p:sldId id="258" r:id="rId16"/>
    <p:sldId id="324" r:id="rId17"/>
    <p:sldId id="330" r:id="rId18"/>
    <p:sldId id="375" r:id="rId19"/>
    <p:sldId id="33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FFFFFF"/>
    <a:srgbClr val="A7E8FF"/>
    <a:srgbClr val="C00000"/>
    <a:srgbClr val="639729"/>
    <a:srgbClr val="FFE07D"/>
    <a:srgbClr val="FFD757"/>
    <a:srgbClr val="DDF0C8"/>
    <a:srgbClr val="AEE7AB"/>
    <a:srgbClr val="F7A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77" autoAdjust="0"/>
    <p:restoredTop sz="87570" autoAdjust="0"/>
  </p:normalViewPr>
  <p:slideViewPr>
    <p:cSldViewPr>
      <p:cViewPr varScale="1">
        <p:scale>
          <a:sx n="77" d="100"/>
          <a:sy n="77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BA643-78C7-45AA-9D3C-8A1DA46AF4D3}" type="datetimeFigureOut">
              <a:rPr lang="ru-RU" smtClean="0"/>
              <a:pPr/>
              <a:t>14.02.2020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FECA0-DFA1-4E18-85FE-2D20D17166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22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ECA0-DFA1-4E18-85FE-2D20D171668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7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</a:p>
          <a:p>
            <a:r>
              <a:rPr lang="ru-RU" dirty="0" smtClean="0"/>
              <a:t>Интерактивные элементы – 4 «закладки». По щелчку – появляется описание выбранной классификации</a:t>
            </a:r>
          </a:p>
          <a:p>
            <a:r>
              <a:rPr lang="ru-RU" dirty="0" smtClean="0"/>
              <a:t>Возврат – щелчок по центральной части или выбор другой </a:t>
            </a:r>
            <a:r>
              <a:rPr lang="ru-RU" smtClean="0"/>
              <a:t>«закладки»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ECA0-DFA1-4E18-85FE-2D20D171668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32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</a:p>
          <a:p>
            <a:r>
              <a:rPr lang="ru-RU" dirty="0" smtClean="0"/>
              <a:t>Интерактивные элементы – 4 прямоугольника. По щелчку – появляется описание выбранной топологии</a:t>
            </a:r>
            <a:r>
              <a:rPr lang="ru-RU" baseline="0" dirty="0" smtClean="0"/>
              <a:t> сети, достоинства и недостатки</a:t>
            </a:r>
            <a:r>
              <a:rPr lang="ru-RU" dirty="0" smtClean="0"/>
              <a:t>  </a:t>
            </a:r>
          </a:p>
          <a:p>
            <a:r>
              <a:rPr lang="ru-RU" dirty="0" smtClean="0"/>
              <a:t>Возврат – повторный щелчок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ECA0-DFA1-4E18-85FE-2D20D171668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0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</a:p>
          <a:p>
            <a:r>
              <a:rPr lang="ru-RU" dirty="0" smtClean="0"/>
              <a:t>Десятилетия появляются в линейной последовательность по пробелу. </a:t>
            </a:r>
          </a:p>
          <a:p>
            <a:r>
              <a:rPr lang="ru-RU" dirty="0" smtClean="0"/>
              <a:t>Пропустить / Прервать просмотр можно, нажав на кнопку в правом  нижнем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ECA0-DFA1-4E18-85FE-2D20D171668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3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</a:p>
          <a:p>
            <a:r>
              <a:rPr lang="ru-RU" dirty="0" smtClean="0"/>
              <a:t>Задание на основе задания 12 из Демонстрационного варианта ЕГЭ 2017 г. (Федеральная служба по надзору в сфере образования и науки Российской Федерации).</a:t>
            </a:r>
          </a:p>
          <a:p>
            <a:r>
              <a:rPr lang="ru-RU" dirty="0" smtClean="0"/>
              <a:t>Рекомендуется также рассмотреть актуальное задание из КИМ текущего года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FECA0-DFA1-4E18-85FE-2D20D171668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07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155222" y="0"/>
            <a:ext cx="7020000" cy="6858000"/>
          </a:xfrm>
          <a:prstGeom prst="rect">
            <a:avLst/>
          </a:prstGeom>
          <a:solidFill>
            <a:srgbClr val="00B0F0"/>
          </a:solidFill>
          <a:ln w="31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155708" y="2285992"/>
            <a:ext cx="702000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214546" y="857233"/>
            <a:ext cx="696116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214546" y="4214818"/>
            <a:ext cx="6572296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11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4" name="Picture 2" descr="D:\Documents and Settings\Администратор.HOME-FDD52612A3\Рабочий стол\Ирина_Раб стол\10 Презентации для Босовой\11 класс\11кл_лого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48" y="2285992"/>
            <a:ext cx="215857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5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92129" y="202067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9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3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20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6170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906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7368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Autofit/>
          </a:bodyPr>
          <a:lstStyle>
            <a:lvl1pPr>
              <a:buFont typeface="Arial" pitchFamily="34" charset="0"/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812104"/>
            <a:ext cx="862841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539552" y="260648"/>
            <a:ext cx="835292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Самое главное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9641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7368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643470"/>
          </a:xfrm>
        </p:spPr>
        <p:txBody>
          <a:bodyPr>
            <a:noAutofit/>
          </a:bodyPr>
          <a:lstStyle>
            <a:lvl1pPr marL="342900" indent="-342900">
              <a:buFont typeface="Wingdings" pitchFamily="2" charset="2"/>
              <a:buChar char="§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812104"/>
            <a:ext cx="862841" cy="8572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539552" y="260648"/>
            <a:ext cx="8352928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Ключевые слова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527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10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вал 3"/>
          <p:cNvSpPr/>
          <p:nvPr userDrawn="1"/>
        </p:nvSpPr>
        <p:spPr>
          <a:xfrm>
            <a:off x="8192129" y="202067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772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2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9552" y="1620490"/>
            <a:ext cx="4040188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472" y="980728"/>
            <a:ext cx="40320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472" y="1620490"/>
            <a:ext cx="4032000" cy="483284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8588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438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60444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052736"/>
            <a:ext cx="8280920" cy="54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16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5" r:id="rId4"/>
    <p:sldLayoutId id="2147483650" r:id="rId5"/>
    <p:sldLayoutId id="2147483666" r:id="rId6"/>
    <p:sldLayoutId id="2147483667" r:id="rId7"/>
    <p:sldLayoutId id="2147483653" r:id="rId8"/>
    <p:sldLayoutId id="2147483654" r:id="rId9"/>
    <p:sldLayoutId id="2147483664" r:id="rId10"/>
    <p:sldLayoutId id="2147483663" r:id="rId11"/>
    <p:sldLayoutId id="2147483655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0" indent="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20" Type="http://schemas.openxmlformats.org/officeDocument/2006/relationships/slide" Target="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jpe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10" Type="http://schemas.openxmlformats.org/officeDocument/2006/relationships/image" Target="../media/image19.jpeg"/><Relationship Id="rId4" Type="http://schemas.openxmlformats.org/officeDocument/2006/relationships/image" Target="../media/image13.gif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214546" y="857233"/>
            <a:ext cx="6929454" cy="3214709"/>
          </a:xfrm>
        </p:spPr>
        <p:txBody>
          <a:bodyPr/>
          <a:lstStyle/>
          <a:p>
            <a:r>
              <a:rPr lang="ru-RU" dirty="0" smtClean="0"/>
              <a:t>ОСНОВЫ ПОСТРОЕНИЯ КОМПЬЮТЕРНЫХ СЕТЕЙ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СЕТЕВЫЕ ИНФОРМАЦИОННЫЕ ТЕХНОЛОГИИ</a:t>
            </a:r>
          </a:p>
        </p:txBody>
      </p:sp>
    </p:spTree>
    <p:extLst>
      <p:ext uri="{BB962C8B-B14F-4D97-AF65-F5344CB8AC3E}">
        <p14:creationId xmlns:p14="http://schemas.microsoft.com/office/powerpoint/2010/main" val="161023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 and Settings\Администратор.HOME-FDD52612A3\Рабочий стол\Ирина_Раб стол\10 Презентации для Босовой\11 класс\14-1-1\globalnet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10"/>
          <a:stretch/>
        </p:blipFill>
        <p:spPr bwMode="auto">
          <a:xfrm>
            <a:off x="539551" y="2435616"/>
            <a:ext cx="3888433" cy="2598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устроен Интернет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331640" y="1052736"/>
            <a:ext cx="7526639" cy="13167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/>
              <a:t>Глобальная сеть </a:t>
            </a:r>
            <a:r>
              <a:rPr lang="ru-RU" sz="2000" dirty="0" smtClean="0"/>
              <a:t>– сеть</a:t>
            </a:r>
            <a:r>
              <a:rPr lang="ru-RU" sz="2000" dirty="0"/>
              <a:t>, предназначенная для </a:t>
            </a:r>
            <a:r>
              <a:rPr lang="ru-RU" sz="2000" dirty="0" smtClean="0"/>
              <a:t>объединения большого </a:t>
            </a:r>
            <a:r>
              <a:rPr lang="ru-RU" sz="2000" dirty="0"/>
              <a:t>числа отдельных компьютеров и локальных сетей, </a:t>
            </a:r>
            <a:r>
              <a:rPr lang="ru-RU" sz="2000" dirty="0" smtClean="0"/>
              <a:t>расположенных </a:t>
            </a:r>
            <a:r>
              <a:rPr lang="ru-RU" sz="2000" dirty="0"/>
              <a:t>на значительном удалении (сотни и тысячи </a:t>
            </a:r>
            <a:r>
              <a:rPr lang="ru-RU" sz="2000" dirty="0" smtClean="0"/>
              <a:t>километров) друг </a:t>
            </a:r>
            <a:r>
              <a:rPr lang="ru-RU" sz="2000" dirty="0"/>
              <a:t>от друга.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1505" y="1153319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539551" y="1037802"/>
            <a:ext cx="8280000" cy="1331716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4775335" y="2900725"/>
            <a:ext cx="40315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Глобальные сети ориентированы на обслуживание </a:t>
            </a:r>
            <a:r>
              <a:rPr lang="ru-RU" sz="2000" dirty="0" smtClean="0"/>
              <a:t>неограниченного </a:t>
            </a:r>
            <a:r>
              <a:rPr lang="ru-RU" sz="2000" dirty="0"/>
              <a:t>круга пользователей. Самый впечатляющий пример </a:t>
            </a:r>
            <a:r>
              <a:rPr lang="ru-RU" sz="2000" dirty="0" smtClean="0"/>
              <a:t>глобальной </a:t>
            </a:r>
            <a:r>
              <a:rPr lang="ru-RU" sz="2000" dirty="0"/>
              <a:t>сети </a:t>
            </a:r>
            <a:r>
              <a:rPr lang="ru-RU" sz="2000" dirty="0" smtClean="0"/>
              <a:t>– </a:t>
            </a:r>
            <a:r>
              <a:rPr lang="ru-RU" sz="2000" dirty="0"/>
              <a:t>Интернет.</a:t>
            </a: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1331640" y="5082996"/>
            <a:ext cx="7526639" cy="137034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/>
              <a:t>Интернет </a:t>
            </a:r>
            <a:r>
              <a:rPr lang="ru-RU" sz="2000" dirty="0" smtClean="0"/>
              <a:t>– глобальная </a:t>
            </a:r>
            <a:r>
              <a:rPr lang="ru-RU" sz="2000" dirty="0"/>
              <a:t>компьютерная сеть, в которой </a:t>
            </a:r>
            <a:r>
              <a:rPr lang="ru-RU" sz="2000" dirty="0" smtClean="0"/>
              <a:t>много-численные </a:t>
            </a:r>
            <a:r>
              <a:rPr lang="ru-RU" sz="2000" dirty="0"/>
              <a:t>научные, корпоративные, государственные и другие сети, </a:t>
            </a:r>
            <a:r>
              <a:rPr lang="ru-RU" sz="2000" dirty="0" smtClean="0"/>
              <a:t>а также </a:t>
            </a:r>
            <a:r>
              <a:rPr lang="ru-RU" sz="2000" dirty="0"/>
              <a:t>персональные компьютеры отдельных пользователей </a:t>
            </a:r>
            <a:r>
              <a:rPr lang="ru-RU" sz="2000" dirty="0" smtClean="0"/>
              <a:t>соединены </a:t>
            </a:r>
            <a:r>
              <a:rPr lang="ru-RU" sz="2000" dirty="0"/>
              <a:t>между собой каналами передачи данных.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1505" y="5183579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1" name="Группа 7"/>
          <p:cNvGrpSpPr/>
          <p:nvPr/>
        </p:nvGrpSpPr>
        <p:grpSpPr>
          <a:xfrm>
            <a:off x="539551" y="5068062"/>
            <a:ext cx="8280000" cy="1385274"/>
            <a:chOff x="428596" y="5072074"/>
            <a:chExt cx="5929354" cy="178595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5721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Documents and Settings\Администратор.HOME-FDD52612A3\Рабочий стол\Ирина_Раб стол\10 Презентации для Босовой\11 класс\14-1-1\Рисунок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5481">
            <a:off x="2897833" y="3093332"/>
            <a:ext cx="3520131" cy="20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Адрес компьютера в 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720080"/>
          </a:xfrm>
        </p:spPr>
        <p:txBody>
          <a:bodyPr/>
          <a:lstStyle/>
          <a:p>
            <a:r>
              <a:rPr lang="ru-RU" dirty="0" smtClean="0"/>
              <a:t>Каждый компьютер в сети получает свой уникальный IP-адрес, который  </a:t>
            </a:r>
            <a:r>
              <a:rPr lang="ru-RU" dirty="0"/>
              <a:t>представляет собой 32-битный </a:t>
            </a:r>
            <a:r>
              <a:rPr lang="ru-RU" dirty="0" smtClean="0"/>
              <a:t>идентификатор:</a:t>
            </a:r>
            <a:endParaRPr lang="ru-RU" dirty="0"/>
          </a:p>
        </p:txBody>
      </p:sp>
      <p:pic>
        <p:nvPicPr>
          <p:cNvPr id="12" name="Picture 2" descr="D:\Documents and Settings\Администратор.HOME-FDD52612A3\Рабочий стол\Ирина_Раб стол\10 Презентации для Босовой\11 класс\14-1-1\501с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679527" cy="57606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ocuments and Settings\Администратор.HOME-FDD52612A3\Рабочий стол\Ирина_Раб стол\10 Презентации для Босовой\11 класс\14-1-1\Рисунок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794" y="1631429"/>
            <a:ext cx="7442200" cy="8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бъект 2"/>
          <p:cNvSpPr txBox="1">
            <a:spLocks/>
          </p:cNvSpPr>
          <p:nvPr/>
        </p:nvSpPr>
        <p:spPr>
          <a:xfrm>
            <a:off x="683568" y="2348880"/>
            <a:ext cx="820842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 </a:t>
            </a:r>
            <a:r>
              <a:rPr lang="ru-RU" dirty="0"/>
              <a:t>большинстве случаев </a:t>
            </a:r>
            <a:r>
              <a:rPr lang="ru-RU" dirty="0" smtClean="0"/>
              <a:t>используется более удобная запись </a:t>
            </a:r>
            <a:r>
              <a:rPr lang="ru-RU" dirty="0"/>
              <a:t>IP-адреса в виде четырёх разделённых </a:t>
            </a:r>
            <a:r>
              <a:rPr lang="ru-RU" dirty="0" smtClean="0"/>
              <a:t>точками десятичных </a:t>
            </a:r>
            <a:r>
              <a:rPr lang="ru-RU" dirty="0"/>
              <a:t>чисел </a:t>
            </a:r>
            <a:r>
              <a:rPr lang="ru-RU" dirty="0" smtClean="0"/>
              <a:t>– </a:t>
            </a:r>
            <a:r>
              <a:rPr lang="ru-RU" dirty="0"/>
              <a:t>от 0 до </a:t>
            </a:r>
            <a:r>
              <a:rPr lang="ru-RU" dirty="0" smtClean="0"/>
              <a:t>255.</a:t>
            </a:r>
            <a:endParaRPr lang="ru-RU" dirty="0"/>
          </a:p>
        </p:txBody>
      </p:sp>
      <p:sp>
        <p:nvSpPr>
          <p:cNvPr id="4" name="Полилиния 3"/>
          <p:cNvSpPr/>
          <p:nvPr/>
        </p:nvSpPr>
        <p:spPr>
          <a:xfrm>
            <a:off x="683568" y="2471630"/>
            <a:ext cx="2520279" cy="1821466"/>
          </a:xfrm>
          <a:custGeom>
            <a:avLst/>
            <a:gdLst>
              <a:gd name="connsiteX0" fmla="*/ 0 w 2466753"/>
              <a:gd name="connsiteY0" fmla="*/ 0 h 2371061"/>
              <a:gd name="connsiteX1" fmla="*/ 0 w 2466753"/>
              <a:gd name="connsiteY1" fmla="*/ 2371061 h 2371061"/>
              <a:gd name="connsiteX2" fmla="*/ 2466753 w 2466753"/>
              <a:gd name="connsiteY2" fmla="*/ 2371061 h 237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6753" h="2371061">
                <a:moveTo>
                  <a:pt x="0" y="0"/>
                </a:moveTo>
                <a:lnTo>
                  <a:pt x="0" y="2371061"/>
                </a:lnTo>
                <a:lnTo>
                  <a:pt x="2466753" y="2371061"/>
                </a:lnTo>
              </a:path>
            </a:pathLst>
          </a:custGeom>
          <a:ln w="28575">
            <a:solidFill>
              <a:srgbClr val="639729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683569" y="5155687"/>
            <a:ext cx="8208425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/>
              <a:t>Наряду с цифровыми IP-адресами в Интернете действуют </a:t>
            </a:r>
            <a:r>
              <a:rPr lang="ru-RU" dirty="0" smtClean="0"/>
              <a:t>более </a:t>
            </a:r>
            <a:r>
              <a:rPr lang="ru-RU" dirty="0"/>
              <a:t>удобные и понятные для пользователей символьные </a:t>
            </a:r>
            <a:r>
              <a:rPr lang="ru-RU" dirty="0" smtClean="0"/>
              <a:t>адреса – </a:t>
            </a:r>
            <a:r>
              <a:rPr lang="ru-RU" b="1" dirty="0" smtClean="0"/>
              <a:t>доменные имена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16" name="Полилиния 15"/>
          <p:cNvSpPr/>
          <p:nvPr/>
        </p:nvSpPr>
        <p:spPr>
          <a:xfrm flipH="1" flipV="1">
            <a:off x="5858537" y="4580370"/>
            <a:ext cx="3033451" cy="1152128"/>
          </a:xfrm>
          <a:custGeom>
            <a:avLst/>
            <a:gdLst>
              <a:gd name="connsiteX0" fmla="*/ 0 w 2466753"/>
              <a:gd name="connsiteY0" fmla="*/ 0 h 2371061"/>
              <a:gd name="connsiteX1" fmla="*/ 0 w 2466753"/>
              <a:gd name="connsiteY1" fmla="*/ 2371061 h 2371061"/>
              <a:gd name="connsiteX2" fmla="*/ 2466753 w 2466753"/>
              <a:gd name="connsiteY2" fmla="*/ 2371061 h 2371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66753" h="2371061">
                <a:moveTo>
                  <a:pt x="0" y="0"/>
                </a:moveTo>
                <a:lnTo>
                  <a:pt x="0" y="2371061"/>
                </a:lnTo>
                <a:lnTo>
                  <a:pt x="2466753" y="2371061"/>
                </a:lnTo>
              </a:path>
            </a:pathLst>
          </a:custGeom>
          <a:ln w="28575">
            <a:solidFill>
              <a:srgbClr val="C0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83567" y="5877272"/>
            <a:ext cx="8208425" cy="7200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Каждый компьютер, подключаемый к Интернету, получает IP-адрес, но при этом, он может не иметь доменного имени.</a:t>
            </a:r>
          </a:p>
        </p:txBody>
      </p:sp>
    </p:spTree>
    <p:extLst>
      <p:ext uri="{BB962C8B-B14F-4D97-AF65-F5344CB8AC3E}">
        <p14:creationId xmlns:p14="http://schemas.microsoft.com/office/powerpoint/2010/main" val="309228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5" grpId="0"/>
      <p:bldP spid="16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611559" y="2138440"/>
            <a:ext cx="8186139" cy="396000"/>
          </a:xfrm>
          <a:prstGeom prst="rect">
            <a:avLst/>
          </a:prstGeom>
          <a:gradFill flip="none" rotWithShape="1">
            <a:gsLst>
              <a:gs pos="18000">
                <a:srgbClr val="DFF1F7"/>
              </a:gs>
              <a:gs pos="0">
                <a:schemeClr val="bg1"/>
              </a:gs>
              <a:gs pos="99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IP-</a:t>
            </a:r>
            <a:r>
              <a:rPr lang="ru-RU" sz="2000" b="1" dirty="0" smtClean="0"/>
              <a:t>адрес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58" y="3248936"/>
            <a:ext cx="8186139" cy="39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8000">
                <a:srgbClr val="FFEAD8"/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Маска</a:t>
            </a:r>
            <a:endParaRPr lang="ru-RU" sz="20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IP-</a:t>
            </a:r>
            <a:r>
              <a:rPr lang="ru-RU" dirty="0" smtClean="0"/>
              <a:t>адресация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1080120"/>
          </a:xfrm>
        </p:spPr>
        <p:txBody>
          <a:bodyPr/>
          <a:lstStyle/>
          <a:p>
            <a:r>
              <a:rPr lang="ru-RU" dirty="0"/>
              <a:t>Интернет является сетью сетей, </a:t>
            </a:r>
            <a:r>
              <a:rPr lang="ru-RU" dirty="0" smtClean="0"/>
              <a:t>система </a:t>
            </a:r>
            <a:r>
              <a:rPr lang="ru-RU" dirty="0"/>
              <a:t>IP-адресации </a:t>
            </a:r>
            <a:r>
              <a:rPr lang="ru-RU" dirty="0" smtClean="0"/>
              <a:t>учитывает </a:t>
            </a:r>
            <a:r>
              <a:rPr lang="ru-RU" dirty="0"/>
              <a:t>эту структуру. IP-адрес состоит из двух частей, одна </a:t>
            </a:r>
            <a:r>
              <a:rPr lang="ru-RU" dirty="0" smtClean="0"/>
              <a:t>из которых </a:t>
            </a:r>
            <a:r>
              <a:rPr lang="ru-RU" dirty="0"/>
              <a:t>определяет адрес сети, а вторая </a:t>
            </a:r>
            <a:r>
              <a:rPr lang="ru-RU" dirty="0" smtClean="0"/>
              <a:t>– </a:t>
            </a:r>
            <a:r>
              <a:rPr lang="ru-RU" dirty="0"/>
              <a:t>адрес самого узла </a:t>
            </a:r>
            <a:r>
              <a:rPr lang="ru-RU" dirty="0" smtClean="0"/>
              <a:t>в этой </a:t>
            </a:r>
            <a:r>
              <a:rPr lang="ru-RU" dirty="0"/>
              <a:t>сети.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461327"/>
              </p:ext>
            </p:extLst>
          </p:nvPr>
        </p:nvGraphicFramePr>
        <p:xfrm>
          <a:off x="2123728" y="2153560"/>
          <a:ext cx="612069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</a:tblGrid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Объект 2"/>
          <p:cNvSpPr txBox="1">
            <a:spLocks/>
          </p:cNvSpPr>
          <p:nvPr/>
        </p:nvSpPr>
        <p:spPr>
          <a:xfrm>
            <a:off x="539552" y="2516179"/>
            <a:ext cx="8280920" cy="768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Деление </a:t>
            </a:r>
            <a:r>
              <a:rPr lang="ru-RU" dirty="0"/>
              <a:t>адреса на части определяется </a:t>
            </a:r>
            <a:r>
              <a:rPr lang="ru-RU" dirty="0" smtClean="0"/>
              <a:t>маской – </a:t>
            </a:r>
            <a:r>
              <a:rPr lang="ru-RU" dirty="0"/>
              <a:t>32-битным числом, в двоичной записи которого </a:t>
            </a:r>
            <a:r>
              <a:rPr lang="ru-RU" dirty="0" smtClean="0"/>
              <a:t>сначала стоят </a:t>
            </a:r>
            <a:r>
              <a:rPr lang="ru-RU" dirty="0"/>
              <a:t>единицы, а потом — нули. </a:t>
            </a: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989837"/>
              </p:ext>
            </p:extLst>
          </p:nvPr>
        </p:nvGraphicFramePr>
        <p:xfrm>
          <a:off x="2123728" y="3264056"/>
          <a:ext cx="612069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</a:tblGrid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2" name="Объект 2"/>
          <p:cNvSpPr txBox="1">
            <a:spLocks/>
          </p:cNvSpPr>
          <p:nvPr/>
        </p:nvSpPr>
        <p:spPr>
          <a:xfrm>
            <a:off x="516779" y="3645024"/>
            <a:ext cx="8280920" cy="1044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Первая часть IP-адреса, </a:t>
            </a:r>
            <a:r>
              <a:rPr lang="ru-RU" dirty="0" smtClean="0"/>
              <a:t>соответствующая </a:t>
            </a:r>
            <a:r>
              <a:rPr lang="ru-RU" dirty="0"/>
              <a:t>единичным битам маски, относится к адресу сети</a:t>
            </a:r>
            <a:r>
              <a:rPr lang="ru-RU" dirty="0" smtClean="0"/>
              <a:t>. Вторая </a:t>
            </a:r>
            <a:r>
              <a:rPr lang="ru-RU" dirty="0"/>
              <a:t>часть IP-адреса, соответствующая нулевым битам маски</a:t>
            </a:r>
            <a:r>
              <a:rPr lang="ru-RU" dirty="0" smtClean="0"/>
              <a:t>, определяет </a:t>
            </a:r>
            <a:r>
              <a:rPr lang="ru-RU" dirty="0"/>
              <a:t>числовой адрес узла в сети.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11559" y="4696912"/>
            <a:ext cx="8186139" cy="396000"/>
          </a:xfrm>
          <a:prstGeom prst="rect">
            <a:avLst/>
          </a:prstGeom>
          <a:gradFill flip="none" rotWithShape="1">
            <a:gsLst>
              <a:gs pos="18000">
                <a:srgbClr val="DFF1F7"/>
              </a:gs>
              <a:gs pos="0">
                <a:schemeClr val="bg1"/>
              </a:gs>
              <a:gs pos="99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 smtClean="0"/>
              <a:t>IP-</a:t>
            </a:r>
            <a:r>
              <a:rPr lang="ru-RU" sz="2000" b="1" dirty="0" smtClean="0"/>
              <a:t>адрес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11558" y="5085184"/>
            <a:ext cx="8186139" cy="39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8000">
                <a:srgbClr val="FFEAD8"/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Маска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4689184"/>
            <a:ext cx="3744416" cy="1116080"/>
          </a:xfrm>
          <a:prstGeom prst="rect">
            <a:avLst/>
          </a:prstGeom>
          <a:solidFill>
            <a:srgbClr val="FFFF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Адрес сети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796136" y="4696912"/>
            <a:ext cx="2520280" cy="1108352"/>
          </a:xfrm>
          <a:prstGeom prst="rect">
            <a:avLst/>
          </a:prstGeom>
          <a:solidFill>
            <a:schemeClr val="accent4">
              <a:lumMod val="40000"/>
              <a:lumOff val="60000"/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Адрес узла сети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196924"/>
              </p:ext>
            </p:extLst>
          </p:nvPr>
        </p:nvGraphicFramePr>
        <p:xfrm>
          <a:off x="2123728" y="4712032"/>
          <a:ext cx="612069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</a:tblGrid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09291"/>
              </p:ext>
            </p:extLst>
          </p:nvPr>
        </p:nvGraphicFramePr>
        <p:xfrm>
          <a:off x="2123728" y="5100304"/>
          <a:ext cx="612069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</a:tblGrid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8" name="Объект 2"/>
          <p:cNvSpPr txBox="1">
            <a:spLocks/>
          </p:cNvSpPr>
          <p:nvPr/>
        </p:nvSpPr>
        <p:spPr>
          <a:xfrm>
            <a:off x="516779" y="5877184"/>
            <a:ext cx="8280920" cy="972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Адрес сети </a:t>
            </a:r>
            <a:r>
              <a:rPr lang="ru-RU" dirty="0" smtClean="0"/>
              <a:t>получается в </a:t>
            </a:r>
            <a:r>
              <a:rPr lang="ru-RU" dirty="0"/>
              <a:t>результате применения поразрядной конъюнкции к </a:t>
            </a:r>
            <a:r>
              <a:rPr lang="ru-RU" dirty="0" smtClean="0"/>
              <a:t>IP-адресу узла </a:t>
            </a:r>
            <a:r>
              <a:rPr lang="ru-RU" dirty="0"/>
              <a:t>и маске.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11559" y="5481184"/>
            <a:ext cx="8186139" cy="396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8000">
                <a:srgbClr val="FFF0BE"/>
              </a:gs>
              <a:gs pos="99000">
                <a:srgbClr val="FFE0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Адрес сети</a:t>
            </a:r>
            <a:endParaRPr lang="ru-RU" sz="2000" b="1" dirty="0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64980"/>
              </p:ext>
            </p:extLst>
          </p:nvPr>
        </p:nvGraphicFramePr>
        <p:xfrm>
          <a:off x="2123728" y="5496304"/>
          <a:ext cx="6120695" cy="36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  <a:gridCol w="174877"/>
              </a:tblGrid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0</a:t>
                      </a:r>
                      <a:endParaRPr lang="ru-RU" sz="24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1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  <p:bldP spid="22" grpId="0"/>
      <p:bldP spid="23" grpId="0" animBg="1"/>
      <p:bldP spid="24" grpId="0" animBg="1"/>
      <p:bldP spid="4" grpId="0" animBg="1"/>
      <p:bldP spid="4" grpId="1" animBg="1"/>
      <p:bldP spid="27" grpId="0" animBg="1"/>
      <p:bldP spid="27" grpId="1" animBg="1"/>
      <p:bldP spid="28" grpId="0"/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 rot="16200000">
            <a:off x="-61960" y="5187840"/>
            <a:ext cx="2016224" cy="80280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ДОМЕНЫ </a:t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1-ГО УРОВНЯ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22565" y="2882588"/>
            <a:ext cx="4952011" cy="158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Домен 1-го уровня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17568" y="2982121"/>
            <a:ext cx="4246254" cy="119661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Домен 2-го уровня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11109" y="3074569"/>
            <a:ext cx="3312368" cy="792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Домен 3-го уровня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Домен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28745" y="1064930"/>
            <a:ext cx="828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Система </a:t>
            </a:r>
            <a:r>
              <a:rPr lang="ru-RU" sz="2000" dirty="0"/>
              <a:t>доменных имён DNS (</a:t>
            </a:r>
            <a:r>
              <a:rPr lang="ru-RU" sz="2000" i="1" dirty="0" err="1"/>
              <a:t>Domain</a:t>
            </a:r>
            <a:r>
              <a:rPr lang="ru-RU" sz="2000" i="1" dirty="0"/>
              <a:t> </a:t>
            </a:r>
            <a:r>
              <a:rPr lang="ru-RU" sz="2000" i="1" dirty="0" err="1"/>
              <a:t>Name</a:t>
            </a:r>
            <a:r>
              <a:rPr lang="ru-RU" sz="2000" i="1" dirty="0"/>
              <a:t> </a:t>
            </a:r>
            <a:r>
              <a:rPr lang="ru-RU" sz="2000" i="1" dirty="0" err="1"/>
              <a:t>System</a:t>
            </a:r>
            <a:r>
              <a:rPr lang="ru-RU" sz="2000" dirty="0"/>
              <a:t>) </a:t>
            </a:r>
            <a:r>
              <a:rPr lang="ru-RU" sz="2000" dirty="0" smtClean="0"/>
              <a:t>имеет древовидную </a:t>
            </a:r>
            <a:r>
              <a:rPr lang="ru-RU" sz="2000" dirty="0"/>
              <a:t>структуру. Узлы этой структуры называются </a:t>
            </a:r>
            <a:r>
              <a:rPr lang="ru-RU" sz="2000" dirty="0" smtClean="0"/>
              <a:t>доменами</a:t>
            </a:r>
            <a:r>
              <a:rPr lang="ru-RU" sz="2000" dirty="0"/>
              <a:t>.</a:t>
            </a:r>
          </a:p>
        </p:txBody>
      </p:sp>
      <p:sp>
        <p:nvSpPr>
          <p:cNvPr id="9" name="Подзаголовок 5"/>
          <p:cNvSpPr txBox="1">
            <a:spLocks/>
          </p:cNvSpPr>
          <p:nvPr/>
        </p:nvSpPr>
        <p:spPr>
          <a:xfrm>
            <a:off x="1331640" y="1787750"/>
            <a:ext cx="7526639" cy="10103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 err="1" smtClean="0"/>
              <a:t>Доме́н</a:t>
            </a:r>
            <a:r>
              <a:rPr lang="ru-RU" sz="2000" b="1" dirty="0" smtClean="0"/>
              <a:t> </a:t>
            </a:r>
            <a:r>
              <a:rPr lang="ru-RU" sz="2000" dirty="0"/>
              <a:t>(от фр. </a:t>
            </a:r>
            <a:r>
              <a:rPr lang="ru-RU" sz="2000" i="1" dirty="0" err="1"/>
              <a:t>dominion</a:t>
            </a:r>
            <a:r>
              <a:rPr lang="ru-RU" sz="2000" i="1" dirty="0"/>
              <a:t> </a:t>
            </a:r>
            <a:r>
              <a:rPr lang="ru-RU" sz="2000" i="1" dirty="0" smtClean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область) </a:t>
            </a:r>
            <a:r>
              <a:rPr lang="ru-RU" sz="2000" dirty="0" smtClean="0"/>
              <a:t>– </a:t>
            </a:r>
            <a:r>
              <a:rPr lang="ru-RU" sz="2000" dirty="0"/>
              <a:t>узел в дереве имён, </a:t>
            </a:r>
            <a:r>
              <a:rPr lang="ru-RU" sz="2000" dirty="0" smtClean="0"/>
              <a:t>вместе со </a:t>
            </a:r>
            <a:r>
              <a:rPr lang="ru-RU" sz="2000" dirty="0"/>
              <a:t>всеми подчинёнными ему узлами, иначе говоря, это </a:t>
            </a:r>
            <a:r>
              <a:rPr lang="ru-RU" sz="2000" dirty="0" smtClean="0"/>
              <a:t>именованная ветвь </a:t>
            </a:r>
            <a:r>
              <a:rPr lang="ru-RU" sz="2000" dirty="0"/>
              <a:t>или поддерево в дереве имён.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1505" y="1888333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11" name="Группа 7"/>
          <p:cNvGrpSpPr/>
          <p:nvPr/>
        </p:nvGrpSpPr>
        <p:grpSpPr>
          <a:xfrm>
            <a:off x="539551" y="1772816"/>
            <a:ext cx="8280000" cy="1025234"/>
            <a:chOff x="428596" y="5072074"/>
            <a:chExt cx="5929354" cy="1785950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Прямоугольник 14"/>
          <p:cNvSpPr/>
          <p:nvPr/>
        </p:nvSpPr>
        <p:spPr>
          <a:xfrm>
            <a:off x="2563609" y="3074569"/>
            <a:ext cx="4816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school-collection.edu.ru</a:t>
            </a:r>
            <a:endParaRPr lang="ru-RU" sz="3600" b="1"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90006"/>
              </p:ext>
            </p:extLst>
          </p:nvPr>
        </p:nvGraphicFramePr>
        <p:xfrm>
          <a:off x="1403649" y="4581128"/>
          <a:ext cx="7454630" cy="2377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27315"/>
                <a:gridCol w="3727315"/>
              </a:tblGrid>
              <a:tr h="34771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Административные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Географические</a:t>
                      </a:r>
                      <a:endParaRPr lang="ru-RU" sz="2000" dirty="0"/>
                    </a:p>
                  </a:txBody>
                  <a:tcPr/>
                </a:tc>
              </a:tr>
              <a:tr h="347718">
                <a:tc>
                  <a:txBody>
                    <a:bodyPr/>
                    <a:lstStyle/>
                    <a:p>
                      <a:pPr>
                        <a:tabLst>
                          <a:tab pos="542925" algn="l"/>
                        </a:tabLst>
                      </a:pPr>
                      <a:r>
                        <a:rPr lang="en-US" sz="2000" dirty="0" smtClean="0"/>
                        <a:t>g</a:t>
                      </a:r>
                      <a:r>
                        <a:rPr lang="ru-RU" sz="2000" dirty="0" err="1" smtClean="0"/>
                        <a:t>ov</a:t>
                      </a:r>
                      <a:r>
                        <a:rPr lang="en-US" sz="2000" dirty="0" smtClean="0"/>
                        <a:t>	</a:t>
                      </a:r>
                      <a:r>
                        <a:rPr lang="ru-RU" sz="2000" dirty="0" smtClean="0"/>
                        <a:t>правительство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542925" algn="l"/>
                        </a:tabLst>
                      </a:pPr>
                      <a:r>
                        <a:rPr lang="ru-RU" sz="2000" dirty="0" err="1" smtClean="0"/>
                        <a:t>ru</a:t>
                      </a:r>
                      <a:r>
                        <a:rPr lang="ru-RU" sz="2000" dirty="0" smtClean="0"/>
                        <a:t>	Россия</a:t>
                      </a:r>
                      <a:endParaRPr lang="ru-RU" sz="2000" dirty="0"/>
                    </a:p>
                  </a:txBody>
                  <a:tcPr/>
                </a:tc>
              </a:tr>
              <a:tr h="347718">
                <a:tc>
                  <a:txBody>
                    <a:bodyPr/>
                    <a:lstStyle/>
                    <a:p>
                      <a:pPr>
                        <a:tabLst>
                          <a:tab pos="542925" algn="l"/>
                        </a:tabLst>
                      </a:pPr>
                      <a:r>
                        <a:rPr lang="ru-RU" sz="2000" dirty="0" err="1" smtClean="0"/>
                        <a:t>edu</a:t>
                      </a:r>
                      <a:r>
                        <a:rPr lang="ru-RU" sz="2000" dirty="0" smtClean="0"/>
                        <a:t>	образование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542925" algn="l"/>
                        </a:tabLst>
                      </a:pPr>
                      <a:r>
                        <a:rPr lang="ru-RU" sz="2000" dirty="0" err="1" smtClean="0"/>
                        <a:t>by</a:t>
                      </a:r>
                      <a:r>
                        <a:rPr lang="ru-RU" sz="2000" dirty="0" smtClean="0"/>
                        <a:t>	Белоруссия</a:t>
                      </a:r>
                      <a:endParaRPr lang="ru-RU" sz="2000" b="0" dirty="0"/>
                    </a:p>
                  </a:txBody>
                  <a:tcPr/>
                </a:tc>
              </a:tr>
              <a:tr h="347718">
                <a:tc>
                  <a:txBody>
                    <a:bodyPr/>
                    <a:lstStyle/>
                    <a:p>
                      <a:pPr>
                        <a:tabLst>
                          <a:tab pos="542925" algn="l"/>
                        </a:tabLst>
                      </a:pPr>
                      <a:r>
                        <a:rPr lang="ru-RU" sz="2000" dirty="0" err="1" smtClean="0"/>
                        <a:t>org</a:t>
                      </a:r>
                      <a:r>
                        <a:rPr lang="ru-RU" sz="2000" dirty="0" smtClean="0"/>
                        <a:t>	организация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42925" algn="l"/>
                        </a:tabLst>
                        <a:defRPr/>
                      </a:pPr>
                      <a:r>
                        <a:rPr lang="ru-RU" sz="2000" dirty="0" err="1" smtClean="0"/>
                        <a:t>uk</a:t>
                      </a:r>
                      <a:r>
                        <a:rPr lang="ru-RU" sz="2000" dirty="0" smtClean="0"/>
                        <a:t>	Великобритания </a:t>
                      </a:r>
                    </a:p>
                  </a:txBody>
                  <a:tcPr/>
                </a:tc>
              </a:tr>
              <a:tr h="347718">
                <a:tc>
                  <a:txBody>
                    <a:bodyPr/>
                    <a:lstStyle/>
                    <a:p>
                      <a:pPr>
                        <a:tabLst>
                          <a:tab pos="542925" algn="l"/>
                        </a:tabLst>
                      </a:pPr>
                      <a:r>
                        <a:rPr lang="ru-RU" sz="2000" dirty="0" err="1" smtClean="0"/>
                        <a:t>com</a:t>
                      </a:r>
                      <a:r>
                        <a:rPr lang="ru-RU" sz="2000" dirty="0" smtClean="0"/>
                        <a:t>	коммерческие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>
                          <a:tab pos="542925" algn="l"/>
                        </a:tabLst>
                      </a:pPr>
                      <a:r>
                        <a:rPr lang="en-US" sz="2000" dirty="0" err="1" smtClean="0"/>
                        <a:t>aq</a:t>
                      </a:r>
                      <a:r>
                        <a:rPr lang="ru-RU" sz="2000" dirty="0" smtClean="0"/>
                        <a:t>	Антарктида</a:t>
                      </a:r>
                      <a:endParaRPr lang="ru-RU" sz="2000" dirty="0"/>
                    </a:p>
                  </a:txBody>
                  <a:tcPr/>
                </a:tc>
              </a:tr>
              <a:tr h="347718">
                <a:tc>
                  <a:txBody>
                    <a:bodyPr/>
                    <a:lstStyle/>
                    <a:p>
                      <a:pPr>
                        <a:tabLst/>
                      </a:pPr>
                      <a:r>
                        <a:rPr lang="ru-RU" sz="2000" dirty="0" smtClean="0"/>
                        <a:t>	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tabLst/>
                      </a:pP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395537" y="6165304"/>
            <a:ext cx="8640960" cy="864096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1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9" grpId="0" animBg="1"/>
      <p:bldP spid="18" grpId="0" animBg="1"/>
      <p:bldP spid="17" grpId="0" animBg="1"/>
      <p:bldP spid="15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появления и развития компьютерных сетей</a:t>
            </a:r>
          </a:p>
        </p:txBody>
      </p:sp>
      <p:grpSp>
        <p:nvGrpSpPr>
          <p:cNvPr id="33" name="Обложка"/>
          <p:cNvGrpSpPr/>
          <p:nvPr/>
        </p:nvGrpSpPr>
        <p:grpSpPr>
          <a:xfrm>
            <a:off x="537134" y="1124744"/>
            <a:ext cx="8413504" cy="5544616"/>
            <a:chOff x="537134" y="1124744"/>
            <a:chExt cx="8413504" cy="5544616"/>
          </a:xfrm>
        </p:grpSpPr>
        <p:sp>
          <p:nvSpPr>
            <p:cNvPr id="29" name="Прямоугольник 52"/>
            <p:cNvSpPr/>
            <p:nvPr/>
          </p:nvSpPr>
          <p:spPr>
            <a:xfrm>
              <a:off x="537134" y="1124744"/>
              <a:ext cx="8413504" cy="5544616"/>
            </a:xfrm>
            <a:prstGeom prst="snip1Rect">
              <a:avLst>
                <a:gd name="adj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52"/>
            <p:cNvSpPr/>
            <p:nvPr/>
          </p:nvSpPr>
          <p:spPr>
            <a:xfrm>
              <a:off x="550984" y="1124744"/>
              <a:ext cx="236501" cy="5508000"/>
            </a:xfrm>
            <a:prstGeom prst="snip1Rect">
              <a:avLst>
                <a:gd name="adj" fmla="val 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6" name="Picture 2" descr="D:\Documents and Settings\Администратор.HOME-FDD52612A3\Рабочий стол\Ирина_Раб стол\10 Презентации для Босовой\11 класс\14-1-1\Рисунок4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485" y="1378820"/>
              <a:ext cx="6858000" cy="31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1950-1960"/>
          <p:cNvGrpSpPr/>
          <p:nvPr/>
        </p:nvGrpSpPr>
        <p:grpSpPr>
          <a:xfrm>
            <a:off x="683568" y="871832"/>
            <a:ext cx="8148336" cy="5578664"/>
            <a:chOff x="683568" y="871832"/>
            <a:chExt cx="8148336" cy="5578664"/>
          </a:xfrm>
        </p:grpSpPr>
        <p:grpSp>
          <p:nvGrpSpPr>
            <p:cNvPr id="34" name="1950-60"/>
            <p:cNvGrpSpPr/>
            <p:nvPr/>
          </p:nvGrpSpPr>
          <p:grpSpPr>
            <a:xfrm>
              <a:off x="683568" y="871832"/>
              <a:ext cx="8148336" cy="5578664"/>
              <a:chOff x="683568" y="871832"/>
              <a:chExt cx="8148336" cy="5578664"/>
            </a:xfrm>
          </p:grpSpPr>
          <p:pic>
            <p:nvPicPr>
              <p:cNvPr id="1027" name="Picture 3" descr="D:\Documents and Settings\Администратор.HOME-FDD52612A3\Рабочий стол\Ирина_Раб стол\10 Презентации для Босовой\11 класс\14-1-1\10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9882" y="871832"/>
                <a:ext cx="2103437" cy="847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" name="Прямоугольник 57"/>
              <p:cNvSpPr/>
              <p:nvPr/>
            </p:nvSpPr>
            <p:spPr>
              <a:xfrm>
                <a:off x="683568" y="1412776"/>
                <a:ext cx="8148336" cy="5037720"/>
              </a:xfrm>
              <a:prstGeom prst="snip1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34" name="Picture 10" descr="D:\Documents and Settings\Администратор.HOME-FDD52612A3\Рабочий стол\Ирина_Раб стол\10 Презентации для Босовой\11 класс\14-1-1\system360m40.jp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369" b="38396"/>
              <a:stretch/>
            </p:blipFill>
            <p:spPr bwMode="auto">
              <a:xfrm>
                <a:off x="1043608" y="1556792"/>
                <a:ext cx="7435667" cy="2808312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Прямоугольник 43"/>
              <p:cNvSpPr/>
              <p:nvPr/>
            </p:nvSpPr>
            <p:spPr>
              <a:xfrm>
                <a:off x="919882" y="4370328"/>
                <a:ext cx="7612558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/>
                  <a:t>Компьютеры </a:t>
                </a:r>
                <a:r>
                  <a:rPr lang="ru-RU" sz="2000" dirty="0"/>
                  <a:t>представляют собой </a:t>
                </a:r>
                <a:r>
                  <a:rPr lang="ru-RU" sz="2000" dirty="0" smtClean="0"/>
                  <a:t>громоздкие устройства</a:t>
                </a:r>
                <a:r>
                  <a:rPr lang="ru-RU" sz="2000" dirty="0"/>
                  <a:t>, </a:t>
                </a:r>
                <a:r>
                  <a:rPr lang="ru-RU" sz="2000" dirty="0" smtClean="0"/>
                  <a:t>требующие </a:t>
                </a:r>
                <a:r>
                  <a:rPr lang="ru-RU" sz="2000" dirty="0"/>
                  <a:t>длительного времени для </a:t>
                </a:r>
                <a:r>
                  <a:rPr lang="ru-RU" sz="2000" dirty="0" smtClean="0"/>
                  <a:t>обработки информации</a:t>
                </a:r>
                <a:r>
                  <a:rPr lang="ru-RU" sz="2000" dirty="0"/>
                  <a:t>. </a:t>
                </a:r>
                <a:endParaRPr lang="ru-RU" sz="2000" dirty="0" smtClean="0"/>
              </a:p>
              <a:p>
                <a:pPr algn="just"/>
                <a:r>
                  <a:rPr lang="ru-RU" sz="2000" dirty="0" smtClean="0"/>
                  <a:t>Создаются </a:t>
                </a:r>
                <a:r>
                  <a:rPr lang="ru-RU" sz="2000" dirty="0"/>
                  <a:t>отдельные терминалы с </a:t>
                </a:r>
                <a:r>
                  <a:rPr lang="ru-RU" sz="2000" dirty="0" smtClean="0"/>
                  <a:t>собственными устройствами </a:t>
                </a:r>
                <a:r>
                  <a:rPr lang="ru-RU" sz="2000" dirty="0"/>
                  <a:t>ввода-вывода, напрямую работающие с </a:t>
                </a:r>
                <a:r>
                  <a:rPr lang="ru-RU" sz="2000" dirty="0" smtClean="0"/>
                  <a:t>общим компьютером </a:t>
                </a:r>
                <a:r>
                  <a:rPr lang="ru-RU" sz="2000" dirty="0"/>
                  <a:t>(</a:t>
                </a:r>
                <a:r>
                  <a:rPr lang="ru-RU" sz="2000" dirty="0" err="1"/>
                  <a:t>мэйнфреймом</a:t>
                </a:r>
                <a:r>
                  <a:rPr lang="ru-RU" sz="2000" dirty="0"/>
                  <a:t>). Терминалы, физически </a:t>
                </a:r>
                <a:r>
                  <a:rPr lang="ru-RU" sz="2000" dirty="0" smtClean="0"/>
                  <a:t>удалённые </a:t>
                </a:r>
                <a:r>
                  <a:rPr lang="ru-RU" sz="2000" dirty="0"/>
                  <a:t>от </a:t>
                </a:r>
                <a:r>
                  <a:rPr lang="ru-RU" sz="2000" dirty="0" err="1" smtClean="0"/>
                  <a:t>мэйнфрей-ма</a:t>
                </a:r>
                <a:r>
                  <a:rPr lang="ru-RU" sz="2000" dirty="0"/>
                  <a:t>, </a:t>
                </a:r>
                <a:r>
                  <a:rPr lang="ru-RU" sz="2000" dirty="0" smtClean="0"/>
                  <a:t>– </a:t>
                </a:r>
                <a:r>
                  <a:rPr lang="ru-RU" sz="2000" dirty="0"/>
                  <a:t>первый прообраз компьютерной сети.</a:t>
                </a:r>
              </a:p>
            </p:txBody>
          </p:sp>
        </p:grpSp>
        <p:sp>
          <p:nvSpPr>
            <p:cNvPr id="175" name="Прямоугольник 174"/>
            <p:cNvSpPr/>
            <p:nvPr/>
          </p:nvSpPr>
          <p:spPr>
            <a:xfrm>
              <a:off x="1048277" y="1556792"/>
              <a:ext cx="7426765" cy="2808312"/>
            </a:xfrm>
            <a:prstGeom prst="rect">
              <a:avLst/>
            </a:pr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1960-70"/>
          <p:cNvGrpSpPr/>
          <p:nvPr/>
        </p:nvGrpSpPr>
        <p:grpSpPr>
          <a:xfrm>
            <a:off x="683568" y="868657"/>
            <a:ext cx="8148336" cy="5584679"/>
            <a:chOff x="683568" y="868657"/>
            <a:chExt cx="8148336" cy="5584679"/>
          </a:xfrm>
        </p:grpSpPr>
        <p:pic>
          <p:nvPicPr>
            <p:cNvPr id="1028" name="Picture 4" descr="D:\Documents and Settings\Администратор.HOME-FDD52612A3\Рабочий стол\Ирина_Раб стол\10 Презентации для Босовой\11 класс\14-1-1\11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563" y="868657"/>
              <a:ext cx="2103437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Прямоугольник 57"/>
            <p:cNvSpPr/>
            <p:nvPr/>
          </p:nvSpPr>
          <p:spPr>
            <a:xfrm>
              <a:off x="683568" y="1415616"/>
              <a:ext cx="8148336" cy="5037720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942217" y="1628800"/>
              <a:ext cx="763844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/>
                <a:t>Разрабатываются </a:t>
              </a:r>
              <a:r>
                <a:rPr lang="ru-RU" sz="2000" dirty="0"/>
                <a:t>технические принципы </a:t>
              </a:r>
              <a:r>
                <a:rPr lang="ru-RU" sz="2000" dirty="0" smtClean="0"/>
                <a:t>компьютерной </a:t>
              </a:r>
              <a:r>
                <a:rPr lang="ru-RU" sz="2000" dirty="0"/>
                <a:t>сети. </a:t>
              </a:r>
              <a:endParaRPr lang="ru-RU" sz="2000" dirty="0" smtClean="0"/>
            </a:p>
            <a:p>
              <a:pPr algn="just"/>
              <a:r>
                <a:rPr lang="ru-RU" sz="2000" dirty="0" smtClean="0"/>
                <a:t>В </a:t>
              </a:r>
              <a:r>
                <a:rPr lang="ru-RU" sz="2000" dirty="0"/>
                <a:t>1969 г. появляется </a:t>
              </a:r>
              <a:r>
                <a:rPr lang="ru-RU" sz="2000" dirty="0" smtClean="0"/>
                <a:t>ARPANET (</a:t>
              </a:r>
              <a:r>
                <a:rPr lang="en-US" sz="2000" dirty="0"/>
                <a:t>Advanced Research Projects Agency </a:t>
              </a:r>
              <a:r>
                <a:rPr lang="en-US" sz="2000" dirty="0" err="1"/>
                <a:t>NETwork</a:t>
              </a:r>
              <a:r>
                <a:rPr lang="en-US" sz="2000" dirty="0" smtClean="0"/>
                <a:t>)</a:t>
              </a:r>
              <a:r>
                <a:rPr lang="ru-RU" sz="2000" dirty="0" smtClean="0"/>
                <a:t> – первая глобальная </a:t>
              </a:r>
              <a:r>
                <a:rPr lang="ru-RU" sz="2000" dirty="0"/>
                <a:t>сеть невоенного назначения, объединяющая </a:t>
              </a:r>
              <a:r>
                <a:rPr lang="ru-RU" sz="2000" dirty="0" smtClean="0"/>
                <a:t>суперкомпьютеры </a:t>
              </a:r>
              <a:r>
                <a:rPr lang="ru-RU" sz="2000" dirty="0"/>
                <a:t>нескольких научно-исследовательских </a:t>
              </a:r>
              <a:r>
                <a:rPr lang="ru-RU" sz="2000" dirty="0" smtClean="0"/>
                <a:t>центров США</a:t>
              </a:r>
              <a:r>
                <a:rPr lang="ru-RU" sz="2000" dirty="0"/>
                <a:t>, использующая для передачи данных телефонные сети.</a:t>
              </a:r>
            </a:p>
          </p:txBody>
        </p:sp>
        <p:pic>
          <p:nvPicPr>
            <p:cNvPr id="1046" name="Picture 22" descr="D:\Documents and Settings\Администратор.HOME-FDD52612A3\Рабочий стол\Ирина_Раб стол\10 Презентации для Босовой\11 класс\14-1-1\196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102" y="3573616"/>
              <a:ext cx="7759700" cy="2749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1970-1980"/>
          <p:cNvGrpSpPr/>
          <p:nvPr/>
        </p:nvGrpSpPr>
        <p:grpSpPr>
          <a:xfrm>
            <a:off x="693468" y="868657"/>
            <a:ext cx="8148336" cy="5582597"/>
            <a:chOff x="693468" y="868657"/>
            <a:chExt cx="8148336" cy="5582597"/>
          </a:xfrm>
        </p:grpSpPr>
        <p:pic>
          <p:nvPicPr>
            <p:cNvPr id="1029" name="Picture 5" descr="D:\Documents and Settings\Администратор.HOME-FDD52612A3\Рабочий стол\Ирина_Раб стол\10 Презентации для Босовой\11 класс\14-1-1\1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091" y="868657"/>
              <a:ext cx="2103437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Прямоугольник 57"/>
            <p:cNvSpPr/>
            <p:nvPr/>
          </p:nvSpPr>
          <p:spPr>
            <a:xfrm>
              <a:off x="693468" y="1413534"/>
              <a:ext cx="8148336" cy="5037720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913576" y="1619275"/>
              <a:ext cx="7644753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/>
                <a:t>Появляются </a:t>
              </a:r>
              <a:r>
                <a:rPr lang="ru-RU" sz="2000" dirty="0"/>
                <a:t>большие интегральные схемы, </a:t>
              </a:r>
              <a:r>
                <a:rPr lang="ru-RU" sz="2000" dirty="0" smtClean="0"/>
                <a:t>первые </a:t>
              </a:r>
              <a:r>
                <a:rPr lang="ru-RU" sz="2000" dirty="0"/>
                <a:t>мини-компьютеры, первые нестандартные, </a:t>
              </a:r>
              <a:r>
                <a:rPr lang="ru-RU" sz="2000" dirty="0" smtClean="0"/>
                <a:t>настраиваемые вручную </a:t>
              </a:r>
              <a:r>
                <a:rPr lang="ru-RU" sz="2000" dirty="0"/>
                <a:t>локальные сети. Появляются первые сетевые </a:t>
              </a:r>
              <a:r>
                <a:rPr lang="ru-RU" sz="2000" dirty="0" smtClean="0"/>
                <a:t>стандарты</a:t>
              </a:r>
              <a:r>
                <a:rPr lang="ru-RU" sz="2000" dirty="0"/>
                <a:t>. Начинает функционировать электронная почта</a:t>
              </a:r>
              <a:r>
                <a:rPr lang="ru-RU" sz="2000" dirty="0" smtClean="0"/>
                <a:t>.</a:t>
              </a:r>
              <a:r>
                <a:rPr lang="en-US" sz="2000" dirty="0" smtClean="0"/>
                <a:t> </a:t>
              </a:r>
              <a:r>
                <a:rPr lang="ru-RU" sz="2000" dirty="0" smtClean="0"/>
                <a:t>В</a:t>
              </a:r>
              <a:r>
                <a:rPr lang="en-US" sz="2000" dirty="0" smtClean="0"/>
                <a:t> 1974</a:t>
              </a:r>
              <a:r>
                <a:rPr lang="ru-RU" sz="2000" dirty="0" smtClean="0"/>
                <a:t> году Роберт Кан и </a:t>
              </a:r>
              <a:r>
                <a:rPr lang="ru-RU" sz="2000" dirty="0" err="1" smtClean="0"/>
                <a:t>Винтон</a:t>
              </a:r>
              <a:r>
                <a:rPr lang="ru-RU" sz="2000" dirty="0" smtClean="0"/>
                <a:t> </a:t>
              </a:r>
              <a:r>
                <a:rPr lang="ru-RU" sz="2000" dirty="0" err="1" smtClean="0"/>
                <a:t>Серф</a:t>
              </a:r>
              <a:r>
                <a:rPr lang="ru-RU" sz="2000" dirty="0" smtClean="0"/>
                <a:t> в отчете о разработке набора сетевых протоколов впервые употребляют слово «</a:t>
              </a:r>
              <a:r>
                <a:rPr lang="ru-RU" sz="2000" i="1" dirty="0" smtClean="0"/>
                <a:t>Интернет</a:t>
              </a:r>
              <a:r>
                <a:rPr lang="ru-RU" sz="2000" dirty="0" smtClean="0"/>
                <a:t>».</a:t>
              </a:r>
              <a:endParaRPr lang="ru-RU" sz="2000" dirty="0"/>
            </a:p>
          </p:txBody>
        </p:sp>
        <p:pic>
          <p:nvPicPr>
            <p:cNvPr id="1045" name="Picture 21" descr="D:\Documents and Settings\Администратор.HOME-FDD52612A3\Рабочий стол\Ирина_Раб стол\10 Презентации для Босовой\11 класс\14-1-1\1970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280" y="3510210"/>
              <a:ext cx="7497762" cy="279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1980-90"/>
          <p:cNvGrpSpPr/>
          <p:nvPr/>
        </p:nvGrpSpPr>
        <p:grpSpPr>
          <a:xfrm>
            <a:off x="672136" y="868657"/>
            <a:ext cx="8148336" cy="5581839"/>
            <a:chOff x="672136" y="868657"/>
            <a:chExt cx="8148336" cy="5581839"/>
          </a:xfrm>
        </p:grpSpPr>
        <p:pic>
          <p:nvPicPr>
            <p:cNvPr id="1030" name="Picture 6" descr="D:\Documents and Settings\Администратор.HOME-FDD52612A3\Рабочий стол\Ирина_Раб стол\10 Презентации для Босовой\11 класс\14-1-1\13.png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1869" y="868657"/>
              <a:ext cx="2103437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" name="Прямоугольник 57"/>
            <p:cNvSpPr/>
            <p:nvPr/>
          </p:nvSpPr>
          <p:spPr>
            <a:xfrm>
              <a:off x="672136" y="1412776"/>
              <a:ext cx="8148336" cy="5037720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913576" y="1634624"/>
              <a:ext cx="7644753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/>
                <a:t>Создаются </a:t>
              </a:r>
              <a:r>
                <a:rPr lang="ru-RU" sz="2000" dirty="0"/>
                <a:t>персональные компьютеры. </a:t>
              </a:r>
              <a:r>
                <a:rPr lang="ru-RU" sz="2000" dirty="0" smtClean="0"/>
                <a:t>Протокол TCP/IP становится обязательным, </a:t>
              </a:r>
              <a:r>
                <a:rPr lang="ru-RU" sz="2000" dirty="0"/>
                <a:t>вводится система доменных </a:t>
              </a:r>
              <a:r>
                <a:rPr lang="ru-RU" sz="2000" dirty="0" smtClean="0"/>
                <a:t>имён DNS</a:t>
              </a:r>
              <a:r>
                <a:rPr lang="en-US" sz="2000" dirty="0"/>
                <a:t> (</a:t>
              </a:r>
              <a:r>
                <a:rPr lang="en-US" sz="2000" i="1" dirty="0"/>
                <a:t>Domain </a:t>
              </a:r>
              <a:r>
                <a:rPr lang="en-US" sz="2000" i="1" dirty="0" smtClean="0"/>
                <a:t>Name </a:t>
              </a:r>
              <a:r>
                <a:rPr lang="en-US" sz="2000" i="1" dirty="0"/>
                <a:t>System</a:t>
              </a:r>
              <a:r>
                <a:rPr lang="en-US" sz="2000" dirty="0"/>
                <a:t>)</a:t>
              </a:r>
              <a:r>
                <a:rPr lang="ru-RU" sz="2000" dirty="0" smtClean="0"/>
                <a:t>. Появляется </a:t>
              </a:r>
              <a:r>
                <a:rPr lang="ru-RU" sz="2000" dirty="0"/>
                <a:t>Интернет в виде, близком к </a:t>
              </a:r>
              <a:r>
                <a:rPr lang="ru-RU" sz="2000" dirty="0" smtClean="0"/>
                <a:t>современному</a:t>
              </a:r>
              <a:r>
                <a:rPr lang="ru-RU" sz="2000" dirty="0"/>
                <a:t>. Появляются стандартные технологии локальных </a:t>
              </a:r>
              <a:r>
                <a:rPr lang="ru-RU" sz="2000" dirty="0" smtClean="0"/>
                <a:t>сетей. Начинается </a:t>
              </a:r>
              <a:r>
                <a:rPr lang="ru-RU" sz="2000" dirty="0"/>
                <a:t>коммерческое использование Интернета.</a:t>
              </a:r>
            </a:p>
          </p:txBody>
        </p:sp>
        <p:pic>
          <p:nvPicPr>
            <p:cNvPr id="65" name="Picture 5" descr="D:\Documents and Settings\Администратор.HOME-FDD52612A3\Рабочий стол\Ирина_Раб стол\10 Презентации для Босовой\11 класс\14-1-1\1980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7176" y="3482694"/>
              <a:ext cx="7723188" cy="2797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1990-2000"/>
          <p:cNvGrpSpPr/>
          <p:nvPr/>
        </p:nvGrpSpPr>
        <p:grpSpPr>
          <a:xfrm>
            <a:off x="683568" y="868657"/>
            <a:ext cx="8148336" cy="5581839"/>
            <a:chOff x="683568" y="868657"/>
            <a:chExt cx="8148336" cy="5581839"/>
          </a:xfrm>
        </p:grpSpPr>
        <p:pic>
          <p:nvPicPr>
            <p:cNvPr id="1031" name="Picture 7" descr="D:\Documents and Settings\Администратор.HOME-FDD52612A3\Рабочий стол\Ирина_Раб стол\10 Презентации для Босовой\11 класс\14-1-1\15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0647" y="868657"/>
              <a:ext cx="2157413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57"/>
            <p:cNvSpPr/>
            <p:nvPr/>
          </p:nvSpPr>
          <p:spPr>
            <a:xfrm>
              <a:off x="683568" y="1412776"/>
              <a:ext cx="8148336" cy="5037720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919882" y="1645799"/>
              <a:ext cx="758104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/>
                <a:t>Появляются </a:t>
              </a:r>
              <a:r>
                <a:rPr lang="ru-RU" sz="2000" dirty="0"/>
                <a:t>первые интернет-сайты. </a:t>
              </a:r>
              <a:r>
                <a:rPr lang="ru-RU" sz="2000" dirty="0" smtClean="0"/>
                <a:t>Интернет объединяет </a:t>
              </a:r>
              <a:r>
                <a:rPr lang="ru-RU" sz="2000" dirty="0"/>
                <a:t>локальные сети и становится средством </a:t>
              </a:r>
              <a:r>
                <a:rPr lang="ru-RU" sz="2000" dirty="0" smtClean="0"/>
                <a:t>массовой коммуникации</a:t>
              </a:r>
              <a:r>
                <a:rPr lang="ru-RU" sz="2000" dirty="0"/>
                <a:t>. </a:t>
              </a:r>
              <a:r>
                <a:rPr lang="ru-RU" sz="2000" dirty="0" err="1"/>
                <a:t>Телетехнологии</a:t>
              </a:r>
              <a:r>
                <a:rPr lang="ru-RU" sz="2000" dirty="0"/>
                <a:t> (телемосты, </a:t>
              </a:r>
              <a:r>
                <a:rPr lang="ru-RU" sz="2000" dirty="0" smtClean="0"/>
                <a:t>видеоконференции</a:t>
              </a:r>
              <a:r>
                <a:rPr lang="ru-RU" sz="2000" dirty="0"/>
                <a:t>) встраиваются в глобальную сеть.</a:t>
              </a:r>
            </a:p>
          </p:txBody>
        </p:sp>
        <p:pic>
          <p:nvPicPr>
            <p:cNvPr id="95" name="Picture 14" descr="D:\Documents and Settings\Администратор.HOME-FDD52612A3\Рабочий стол\Ирина_Раб стол\10 Презентации для Босовой\11 класс\14-1-1\1990-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36" y="3250919"/>
              <a:ext cx="7588250" cy="3028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2000-2010"/>
          <p:cNvGrpSpPr/>
          <p:nvPr/>
        </p:nvGrpSpPr>
        <p:grpSpPr>
          <a:xfrm>
            <a:off x="694201" y="868657"/>
            <a:ext cx="8148336" cy="5581793"/>
            <a:chOff x="694201" y="868657"/>
            <a:chExt cx="8148336" cy="5581793"/>
          </a:xfrm>
        </p:grpSpPr>
        <p:pic>
          <p:nvPicPr>
            <p:cNvPr id="1032" name="Picture 8" descr="D:\Documents and Settings\Администратор.HOME-FDD52612A3\Рабочий стол\Ирина_Раб стол\10 Презентации для Босовой\11 класс\14-1-1\16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651" y="868657"/>
              <a:ext cx="2176463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Прямоугольник 57"/>
            <p:cNvSpPr/>
            <p:nvPr/>
          </p:nvSpPr>
          <p:spPr>
            <a:xfrm>
              <a:off x="694201" y="1412730"/>
              <a:ext cx="8148336" cy="5037720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945381" y="1650066"/>
              <a:ext cx="767042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/>
                <a:t>Производится </a:t>
              </a:r>
              <a:r>
                <a:rPr lang="ru-RU" sz="2000" dirty="0"/>
                <a:t>массовое подключение </a:t>
              </a:r>
              <a:r>
                <a:rPr lang="ru-RU" sz="2000" dirty="0" smtClean="0"/>
                <a:t>отдельных пользователей </a:t>
              </a:r>
              <a:r>
                <a:rPr lang="ru-RU" sz="2000" dirty="0"/>
                <a:t>и локальных сетей к Интернету. </a:t>
              </a:r>
              <a:r>
                <a:rPr lang="ru-RU" sz="2000" dirty="0" smtClean="0"/>
                <a:t>Используются беспроводные </a:t>
              </a:r>
              <a:r>
                <a:rPr lang="ru-RU" sz="2000" dirty="0"/>
                <a:t>сети, резко снижается стоимость передачи </a:t>
              </a:r>
              <a:r>
                <a:rPr lang="ru-RU" sz="2000" dirty="0" smtClean="0"/>
                <a:t>единицы </a:t>
              </a:r>
              <a:r>
                <a:rPr lang="ru-RU" sz="2000" dirty="0"/>
                <a:t>информации. Доступ к сети Интернет и </a:t>
              </a:r>
              <a:r>
                <a:rPr lang="ru-RU" sz="2000" dirty="0" smtClean="0"/>
                <a:t>электронной почте </a:t>
              </a:r>
              <a:r>
                <a:rPr lang="ru-RU" sz="2000" dirty="0"/>
                <a:t>встраивается в мобильные телефоны. Создаются и </a:t>
              </a:r>
              <a:r>
                <a:rPr lang="ru-RU" sz="2000" dirty="0" smtClean="0"/>
                <a:t>получают </a:t>
              </a:r>
              <a:r>
                <a:rPr lang="ru-RU" sz="2000" dirty="0"/>
                <a:t>широкое распространение сетевые средства </a:t>
              </a:r>
              <a:r>
                <a:rPr lang="ru-RU" sz="2000" dirty="0" smtClean="0"/>
                <a:t>массовой информации</a:t>
              </a:r>
              <a:r>
                <a:rPr lang="ru-RU" sz="2000" dirty="0"/>
                <a:t>, интернет-магазины, </a:t>
              </a:r>
              <a:r>
                <a:rPr lang="ru-RU" sz="2000" dirty="0" smtClean="0"/>
                <a:t>библиотеки</a:t>
              </a:r>
              <a:r>
                <a:rPr lang="ru-RU" sz="2000" dirty="0"/>
                <a:t>, </a:t>
              </a:r>
              <a:r>
                <a:rPr lang="ru-RU" sz="2000" dirty="0" smtClean="0"/>
                <a:t>дистанционное </a:t>
              </a:r>
              <a:r>
                <a:rPr lang="ru-RU" sz="2000" dirty="0"/>
                <a:t>образование, социальные сети.</a:t>
              </a:r>
            </a:p>
          </p:txBody>
        </p:sp>
        <p:pic>
          <p:nvPicPr>
            <p:cNvPr id="131" name="Picture 20" descr="D:\Documents and Settings\Администратор.HOME-FDD52612A3\Рабочий стол\Ирина_Раб стол\10 Презентации для Босовой\11 класс\14-1-1\2000.png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2036" y="3946291"/>
              <a:ext cx="7620000" cy="23891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2010-"/>
          <p:cNvGrpSpPr/>
          <p:nvPr/>
        </p:nvGrpSpPr>
        <p:grpSpPr>
          <a:xfrm>
            <a:off x="694201" y="859132"/>
            <a:ext cx="8148336" cy="5594204"/>
            <a:chOff x="704834" y="859132"/>
            <a:chExt cx="8148336" cy="5594204"/>
          </a:xfrm>
        </p:grpSpPr>
        <p:pic>
          <p:nvPicPr>
            <p:cNvPr id="1033" name="Picture 9" descr="D:\Documents and Settings\Администратор.HOME-FDD52612A3\Рабочий стол\Ирина_Раб стол\10 Презентации для Босовой\11 класс\14-1-1\17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4582" y="859132"/>
              <a:ext cx="2103437" cy="854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5" name="Прямоугольник 57"/>
            <p:cNvSpPr/>
            <p:nvPr/>
          </p:nvSpPr>
          <p:spPr>
            <a:xfrm>
              <a:off x="704834" y="1415616"/>
              <a:ext cx="8148336" cy="5037720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971600" y="1659493"/>
              <a:ext cx="765483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/>
                <a:t>Активно </a:t>
              </a:r>
              <a:r>
                <a:rPr lang="ru-RU" sz="2000" dirty="0"/>
                <a:t>разворачиваются цифровые услуги </a:t>
              </a:r>
              <a:r>
                <a:rPr lang="ru-RU" sz="2000" dirty="0" smtClean="0"/>
                <a:t>населению</a:t>
              </a:r>
              <a:r>
                <a:rPr lang="ru-RU" sz="2000" dirty="0"/>
                <a:t>, создаются облачные ресурсы и действующие на </a:t>
              </a:r>
              <a:r>
                <a:rPr lang="ru-RU" sz="2000" dirty="0" smtClean="0"/>
                <a:t>их основе </a:t>
              </a:r>
              <a:r>
                <a:rPr lang="ru-RU" sz="2000" dirty="0"/>
                <a:t>мобильные сервисы, разворачивается глобальная </a:t>
              </a:r>
              <a:r>
                <a:rPr lang="ru-RU" sz="2000" dirty="0" smtClean="0"/>
                <a:t>сеть онлайн-обучения</a:t>
              </a:r>
              <a:r>
                <a:rPr lang="ru-RU" sz="2000" dirty="0"/>
                <a:t>.</a:t>
              </a:r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1055483" y="2780927"/>
              <a:ext cx="7502846" cy="3669523"/>
              <a:chOff x="1055483" y="2780927"/>
              <a:chExt cx="7502846" cy="3669523"/>
            </a:xfrm>
          </p:grpSpPr>
          <p:pic>
            <p:nvPicPr>
              <p:cNvPr id="22" name="Picture 21" descr="D:\Documents and Settings\Администратор.HOME-FDD52612A3\Рабочий стол\Ирина_Раб стол\10 Презентации для Босовой\11 класс\14-1-1\Рисунок12.png"/>
              <p:cNvPicPr>
                <a:picLocks noChangeAspect="1" noChangeArrowheads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961" t="22435" r="6131" b="15497"/>
              <a:stretch/>
            </p:blipFill>
            <p:spPr bwMode="auto">
              <a:xfrm>
                <a:off x="3296093" y="5720316"/>
                <a:ext cx="5262236" cy="7301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" name="Прямоугольник 152"/>
              <p:cNvSpPr/>
              <p:nvPr/>
            </p:nvSpPr>
            <p:spPr>
              <a:xfrm>
                <a:off x="6209413" y="2780927"/>
                <a:ext cx="2348441" cy="273630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47" name="Picture 23" descr="D:\Documents and Settings\Администратор.HOME-FDD52612A3\Рабочий стол\Ирина_Раб стол\10 Презентации для Босовой\11 класс\14-1-1\Cloud-migration-benefits.jpg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355" b="11492"/>
              <a:stretch/>
            </p:blipFill>
            <p:spPr bwMode="auto">
              <a:xfrm>
                <a:off x="1058910" y="2798106"/>
                <a:ext cx="5072932" cy="2708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0" name="Прямоугольник 149"/>
              <p:cNvSpPr/>
              <p:nvPr/>
            </p:nvSpPr>
            <p:spPr>
              <a:xfrm>
                <a:off x="1055483" y="2780928"/>
                <a:ext cx="5090135" cy="2736303"/>
              </a:xfrm>
              <a:prstGeom prst="rect">
                <a:avLst/>
              </a:prstGeom>
              <a:noFill/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48" name="Picture 24" descr="D:\Documents and Settings\Администратор.HOME-FDD52612A3\Рабочий стол\Ирина_Раб стол\10 Презентации для Босовой\11 класс\14-1-1\23_question.jpg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2240" y="3220513"/>
                <a:ext cx="1431096" cy="18571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97" name="Управляющая кнопка: настраиваемая 96">
            <a:hlinkClick r:id="rId20" action="ppaction://hlinksldjump" highlightClick="1"/>
          </p:cNvPr>
          <p:cNvSpPr/>
          <p:nvPr/>
        </p:nvSpPr>
        <p:spPr>
          <a:xfrm>
            <a:off x="8557855" y="6273360"/>
            <a:ext cx="396000" cy="396000"/>
          </a:xfrm>
          <a:prstGeom prst="actionButtonBlank">
            <a:avLst/>
          </a:prstGeom>
          <a:solidFill>
            <a:schemeClr val="bg1">
              <a:lumMod val="65000"/>
            </a:schemeClr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/>
              </a:rPr>
              <a:t>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72" name="Прямая линия 60"/>
          <p:cNvCxnSpPr/>
          <p:nvPr/>
        </p:nvCxnSpPr>
        <p:spPr>
          <a:xfrm>
            <a:off x="743701" y="1484921"/>
            <a:ext cx="0" cy="48960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7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352928" cy="4877734"/>
          </a:xfrm>
        </p:spPr>
        <p:txBody>
          <a:bodyPr>
            <a:noAutofit/>
          </a:bodyPr>
          <a:lstStyle/>
          <a:p>
            <a:r>
              <a:rPr lang="ru-RU" b="1" dirty="0"/>
              <a:t>Компьютерная сеть </a:t>
            </a:r>
            <a:r>
              <a:rPr lang="ru-RU" dirty="0" smtClean="0"/>
              <a:t>– группа компьютеров, соединённых </a:t>
            </a:r>
            <a:r>
              <a:rPr lang="ru-RU" dirty="0"/>
              <a:t>каналами передачи данных, </a:t>
            </a:r>
            <a:r>
              <a:rPr lang="ru-RU" dirty="0" smtClean="0"/>
              <a:t>обеспечивающая обмен </a:t>
            </a:r>
            <a:r>
              <a:rPr lang="ru-RU" dirty="0"/>
              <a:t>данными </a:t>
            </a:r>
            <a:r>
              <a:rPr lang="ru-RU" dirty="0" smtClean="0"/>
              <a:t>и совместный доступ </a:t>
            </a:r>
            <a:r>
              <a:rPr lang="ru-RU" dirty="0"/>
              <a:t>к программным, техническим, информационным и организационным ресурсам </a:t>
            </a:r>
            <a:r>
              <a:rPr lang="ru-RU" dirty="0" smtClean="0"/>
              <a:t>сети. </a:t>
            </a:r>
          </a:p>
          <a:p>
            <a:r>
              <a:rPr lang="ru-RU" dirty="0" smtClean="0"/>
              <a:t>Объединение </a:t>
            </a:r>
            <a:r>
              <a:rPr lang="ru-RU" dirty="0"/>
              <a:t>компьютеров в сеть осуществляется с использованием каналов передачи </a:t>
            </a:r>
            <a:r>
              <a:rPr lang="ru-RU" dirty="0" smtClean="0"/>
              <a:t>данных.</a:t>
            </a:r>
          </a:p>
          <a:p>
            <a:r>
              <a:rPr lang="ru-RU" dirty="0"/>
              <a:t>Аппаратные компоненты компьютерных сетей – это сетевые адаптеры, повторители, концентраторы, коммутаторы, мосты, маршрутизаторы, шлюзы и другое оборудование.</a:t>
            </a:r>
          </a:p>
          <a:p>
            <a:r>
              <a:rPr lang="ru-RU" dirty="0"/>
              <a:t>Для организации обмена данными между компьютерами сети используются сетевые компоненты операционной системы, служебные и прикладные программы</a:t>
            </a:r>
            <a:r>
              <a:rPr lang="ru-RU" dirty="0" smtClean="0"/>
              <a:t>.</a:t>
            </a:r>
          </a:p>
          <a:p>
            <a:r>
              <a:rPr lang="ru-RU" b="1" dirty="0"/>
              <a:t>Сетевой протокол </a:t>
            </a:r>
            <a:r>
              <a:rPr lang="ru-RU" dirty="0"/>
              <a:t>– совокупность соглашений и технических процедур, которые регулируют порядок и способ осуществления связи между компьютерами сети. </a:t>
            </a:r>
            <a:r>
              <a:rPr lang="ru-RU" dirty="0" smtClean="0"/>
              <a:t> Наиболее распространенный  – протокол TCP/IP.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0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71546"/>
            <a:ext cx="8352928" cy="4805726"/>
          </a:xfrm>
        </p:spPr>
        <p:txBody>
          <a:bodyPr>
            <a:noAutofit/>
          </a:bodyPr>
          <a:lstStyle/>
          <a:p>
            <a:r>
              <a:rPr lang="ru-RU" b="1" dirty="0"/>
              <a:t>Локальная сеть</a:t>
            </a:r>
            <a:r>
              <a:rPr lang="ru-RU" dirty="0"/>
              <a:t> – сеть, состоящая из близко расположенных компьютеров, находящихся в одной комнате, в одном или нескольких зданиях. </a:t>
            </a:r>
          </a:p>
          <a:p>
            <a:r>
              <a:rPr lang="ru-RU" b="1" dirty="0" smtClean="0"/>
              <a:t>Глобальная </a:t>
            </a:r>
            <a:r>
              <a:rPr lang="ru-RU" b="1" dirty="0"/>
              <a:t>сеть</a:t>
            </a:r>
            <a:r>
              <a:rPr lang="ru-RU" dirty="0"/>
              <a:t> </a:t>
            </a:r>
            <a:r>
              <a:rPr lang="ru-RU" dirty="0" smtClean="0"/>
              <a:t>– сеть</a:t>
            </a:r>
            <a:r>
              <a:rPr lang="ru-RU" dirty="0"/>
              <a:t>, предназначенная для </a:t>
            </a:r>
            <a:r>
              <a:rPr lang="ru-RU" dirty="0" smtClean="0"/>
              <a:t>объединения </a:t>
            </a:r>
            <a:r>
              <a:rPr lang="ru-RU" dirty="0"/>
              <a:t>большого числа отдельных компьютеров и локальных </a:t>
            </a:r>
            <a:r>
              <a:rPr lang="ru-RU" dirty="0" smtClean="0"/>
              <a:t>сетей, расположенных </a:t>
            </a:r>
            <a:r>
              <a:rPr lang="ru-RU" dirty="0"/>
              <a:t>на значительном удалении (сотни и тысячи </a:t>
            </a:r>
            <a:r>
              <a:rPr lang="ru-RU" dirty="0" smtClean="0"/>
              <a:t>километров</a:t>
            </a:r>
            <a:r>
              <a:rPr lang="ru-RU" dirty="0"/>
              <a:t>) друг от друга. </a:t>
            </a:r>
            <a:r>
              <a:rPr lang="ru-RU" b="1" dirty="0"/>
              <a:t>Интернет</a:t>
            </a:r>
            <a:r>
              <a:rPr lang="ru-RU" dirty="0"/>
              <a:t> </a:t>
            </a:r>
            <a:r>
              <a:rPr lang="ru-RU" dirty="0" smtClean="0"/>
              <a:t>– глобальная компьютерная </a:t>
            </a:r>
            <a:r>
              <a:rPr lang="ru-RU" dirty="0"/>
              <a:t>сеть, в которой многочисленные научные, корпоративные</a:t>
            </a:r>
            <a:r>
              <a:rPr lang="ru-RU" dirty="0" smtClean="0"/>
              <a:t>, государственные </a:t>
            </a:r>
            <a:r>
              <a:rPr lang="ru-RU" dirty="0"/>
              <a:t>и другие сети, а также </a:t>
            </a:r>
            <a:r>
              <a:rPr lang="ru-RU" dirty="0" smtClean="0"/>
              <a:t>ПК пользователей </a:t>
            </a:r>
            <a:r>
              <a:rPr lang="ru-RU" dirty="0"/>
              <a:t>соединены между собой </a:t>
            </a:r>
            <a:r>
              <a:rPr lang="ru-RU" dirty="0" smtClean="0"/>
              <a:t>каналами передачи </a:t>
            </a:r>
            <a:r>
              <a:rPr lang="ru-RU" dirty="0"/>
              <a:t>данных.</a:t>
            </a:r>
          </a:p>
          <a:p>
            <a:r>
              <a:rPr lang="ru-RU" dirty="0"/>
              <a:t>Каждый компьютер, подключаемый к Интернету, </a:t>
            </a:r>
            <a:r>
              <a:rPr lang="ru-RU" dirty="0" smtClean="0"/>
              <a:t>получает свой </a:t>
            </a:r>
            <a:r>
              <a:rPr lang="ru-RU" dirty="0"/>
              <a:t>уникальный 32-битный идентификатор, называемый </a:t>
            </a:r>
            <a:r>
              <a:rPr lang="ru-RU" b="1" dirty="0"/>
              <a:t>IP-адресом</a:t>
            </a:r>
            <a:r>
              <a:rPr lang="ru-RU" dirty="0"/>
              <a:t>. </a:t>
            </a:r>
            <a:r>
              <a:rPr lang="ru-RU" dirty="0" smtClean="0"/>
              <a:t>Также используют символьные </a:t>
            </a:r>
            <a:r>
              <a:rPr lang="ru-RU" dirty="0"/>
              <a:t>адреса</a:t>
            </a:r>
            <a:r>
              <a:rPr lang="ru-RU" dirty="0" smtClean="0"/>
              <a:t>, называемые </a:t>
            </a:r>
            <a:r>
              <a:rPr lang="ru-RU" b="1" dirty="0"/>
              <a:t>доменными именами</a:t>
            </a:r>
            <a:r>
              <a:rPr lang="ru-RU" dirty="0"/>
              <a:t>. Система доменных имён </a:t>
            </a:r>
            <a:r>
              <a:rPr lang="ru-RU" dirty="0" smtClean="0"/>
              <a:t>DNS (</a:t>
            </a:r>
            <a:r>
              <a:rPr lang="ru-RU" dirty="0" err="1"/>
              <a:t>Domain</a:t>
            </a:r>
            <a:r>
              <a:rPr lang="ru-RU" dirty="0"/>
              <a:t> </a:t>
            </a:r>
            <a:r>
              <a:rPr lang="ru-RU" dirty="0" err="1"/>
              <a:t>Name</a:t>
            </a:r>
            <a:r>
              <a:rPr lang="ru-RU" dirty="0"/>
              <a:t> </a:t>
            </a:r>
            <a:r>
              <a:rPr lang="ru-RU" dirty="0" err="1"/>
              <a:t>System</a:t>
            </a:r>
            <a:r>
              <a:rPr lang="ru-RU" dirty="0"/>
              <a:t>) имеет древовидную структуру. Узлы </a:t>
            </a:r>
            <a:r>
              <a:rPr lang="ru-RU" dirty="0" smtClean="0"/>
              <a:t>этой структуры </a:t>
            </a:r>
            <a:r>
              <a:rPr lang="ru-RU" dirty="0"/>
              <a:t>называются </a:t>
            </a:r>
            <a:r>
              <a:rPr lang="ru-RU" b="1" dirty="0"/>
              <a:t>доменами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95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иний прямоугольник"/>
          <p:cNvSpPr/>
          <p:nvPr/>
        </p:nvSpPr>
        <p:spPr>
          <a:xfrm>
            <a:off x="6444208" y="1916944"/>
            <a:ext cx="2376264" cy="1008000"/>
          </a:xfrm>
          <a:prstGeom prst="roundRect">
            <a:avLst>
              <a:gd name="adj" fmla="val 928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7" name="Таблица Условие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8310327"/>
              </p:ext>
            </p:extLst>
          </p:nvPr>
        </p:nvGraphicFramePr>
        <p:xfrm>
          <a:off x="6842709" y="1973754"/>
          <a:ext cx="1813035" cy="92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</a:tblGrid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408"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0" name="And"/>
          <p:cNvSpPr txBox="1"/>
          <p:nvPr/>
        </p:nvSpPr>
        <p:spPr>
          <a:xfrm>
            <a:off x="6476107" y="2108068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Дано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864096"/>
          </a:xfrm>
        </p:spPr>
        <p:txBody>
          <a:bodyPr/>
          <a:lstStyle/>
          <a:p>
            <a:r>
              <a:rPr lang="ru-RU" b="1" dirty="0" smtClean="0"/>
              <a:t>Задание 1</a:t>
            </a:r>
            <a:r>
              <a:rPr lang="ru-RU" b="1" dirty="0"/>
              <a:t>. </a:t>
            </a:r>
            <a:r>
              <a:rPr lang="ru-RU" dirty="0"/>
              <a:t>Пусть IP-адрес узла равен </a:t>
            </a:r>
            <a:r>
              <a:rPr lang="ru-RU" dirty="0" smtClean="0"/>
              <a:t>198.154.120.167, </a:t>
            </a:r>
            <a:r>
              <a:rPr lang="ru-RU" dirty="0"/>
              <a:t>а </a:t>
            </a:r>
            <a:r>
              <a:rPr lang="ru-RU" dirty="0" smtClean="0"/>
              <a:t>маска </a:t>
            </a:r>
            <a:r>
              <a:rPr lang="ru-RU" dirty="0"/>
              <a:t>равна </a:t>
            </a:r>
            <a:r>
              <a:rPr lang="ru-RU" dirty="0" smtClean="0"/>
              <a:t>255.255.224.0</a:t>
            </a:r>
            <a:r>
              <a:rPr lang="ru-RU" dirty="0"/>
              <a:t>. Требуется </a:t>
            </a:r>
            <a:r>
              <a:rPr lang="ru-RU" dirty="0" smtClean="0"/>
              <a:t>найти адрес </a:t>
            </a:r>
            <a:r>
              <a:rPr lang="ru-RU" dirty="0"/>
              <a:t>сети.</a:t>
            </a:r>
          </a:p>
        </p:txBody>
      </p:sp>
      <p:sp>
        <p:nvSpPr>
          <p:cNvPr id="4" name="Решение"/>
          <p:cNvSpPr txBox="1">
            <a:spLocks/>
          </p:cNvSpPr>
          <p:nvPr/>
        </p:nvSpPr>
        <p:spPr>
          <a:xfrm>
            <a:off x="539552" y="1815348"/>
            <a:ext cx="828092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Решение: </a:t>
            </a:r>
            <a:endParaRPr lang="ru-RU" dirty="0"/>
          </a:p>
        </p:txBody>
      </p:sp>
      <p:sp>
        <p:nvSpPr>
          <p:cNvPr id="5" name="Решение1"/>
          <p:cNvSpPr txBox="1">
            <a:spLocks/>
          </p:cNvSpPr>
          <p:nvPr/>
        </p:nvSpPr>
        <p:spPr>
          <a:xfrm>
            <a:off x="539552" y="2218470"/>
            <a:ext cx="5760640" cy="70788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Чтобы </a:t>
            </a:r>
            <a:r>
              <a:rPr lang="ru-RU" dirty="0"/>
              <a:t>найти адрес сети, применим к IP-адресу узла и </a:t>
            </a:r>
            <a:r>
              <a:rPr lang="ru-RU" dirty="0" smtClean="0"/>
              <a:t>маске</a:t>
            </a:r>
            <a:r>
              <a:rPr lang="en-US" dirty="0" smtClean="0"/>
              <a:t> </a:t>
            </a:r>
            <a:r>
              <a:rPr lang="ru-RU" dirty="0" smtClean="0"/>
              <a:t>поразрядную конъюнкцию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12" name="Решение2"/>
          <p:cNvSpPr txBox="1">
            <a:spLocks/>
          </p:cNvSpPr>
          <p:nvPr/>
        </p:nvSpPr>
        <p:spPr>
          <a:xfrm>
            <a:off x="539552" y="2852936"/>
            <a:ext cx="5760640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Вспомним</a:t>
            </a:r>
            <a:r>
              <a:rPr lang="ru-RU" dirty="0"/>
              <a:t>, что десятичный ноль может быть представлен </a:t>
            </a:r>
            <a:r>
              <a:rPr lang="ru-RU" dirty="0" smtClean="0"/>
              <a:t>цепочкой </a:t>
            </a:r>
            <a:r>
              <a:rPr lang="ru-RU" dirty="0"/>
              <a:t>из восьми нулей, 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255</a:t>
            </a:r>
            <a:r>
              <a:rPr lang="ru-RU" baseline="-25000" dirty="0" smtClean="0"/>
              <a:t>10</a:t>
            </a:r>
            <a:r>
              <a:rPr lang="ru-RU" dirty="0" smtClean="0"/>
              <a:t> </a:t>
            </a:r>
            <a:r>
              <a:rPr lang="ru-RU" dirty="0"/>
              <a:t>= </a:t>
            </a:r>
            <a:r>
              <a:rPr lang="ru-RU" dirty="0" smtClean="0"/>
              <a:t>11111111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dirty="0"/>
              <a:t>. </a:t>
            </a:r>
          </a:p>
        </p:txBody>
      </p:sp>
      <p:sp>
        <p:nvSpPr>
          <p:cNvPr id="21" name="Решение3"/>
          <p:cNvSpPr txBox="1">
            <a:spLocks/>
          </p:cNvSpPr>
          <p:nvPr/>
        </p:nvSpPr>
        <p:spPr>
          <a:xfrm>
            <a:off x="539552" y="3925505"/>
            <a:ext cx="5760640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Для операции конъюнкции справедливы </a:t>
            </a:r>
            <a:r>
              <a:rPr lang="ru-RU" dirty="0"/>
              <a:t>следующие равенства: </a:t>
            </a:r>
            <a:r>
              <a:rPr lang="ru-RU" i="1" dirty="0"/>
              <a:t>А</a:t>
            </a:r>
            <a:r>
              <a:rPr lang="ru-RU" dirty="0"/>
              <a:t> &amp; 1 = </a:t>
            </a:r>
            <a:r>
              <a:rPr lang="ru-RU" i="1" dirty="0"/>
              <a:t>A</a:t>
            </a:r>
            <a:r>
              <a:rPr lang="ru-RU" dirty="0" smtClean="0"/>
              <a:t>, </a:t>
            </a:r>
            <a:r>
              <a:rPr lang="ru-RU" i="1" dirty="0" smtClean="0"/>
              <a:t>A</a:t>
            </a:r>
            <a:r>
              <a:rPr lang="ru-RU" dirty="0" smtClean="0"/>
              <a:t> </a:t>
            </a:r>
            <a:r>
              <a:rPr lang="ru-RU" dirty="0"/>
              <a:t>&amp; 0 = 0, где </a:t>
            </a:r>
            <a:r>
              <a:rPr lang="ru-RU" i="1" dirty="0"/>
              <a:t>А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некоторая логическая переменная.</a:t>
            </a:r>
          </a:p>
        </p:txBody>
      </p:sp>
      <p:sp>
        <p:nvSpPr>
          <p:cNvPr id="15" name="0 и 255 в двоичной"/>
          <p:cNvSpPr/>
          <p:nvPr/>
        </p:nvSpPr>
        <p:spPr>
          <a:xfrm>
            <a:off x="6444208" y="3068960"/>
            <a:ext cx="2376264" cy="720080"/>
          </a:xfrm>
          <a:prstGeom prst="roundRect">
            <a:avLst>
              <a:gd name="adj" fmla="val 928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0</a:t>
            </a:r>
            <a:r>
              <a:rPr lang="ru-RU" sz="2000" baseline="-25000" dirty="0" smtClean="0"/>
              <a:t>10</a:t>
            </a:r>
            <a:r>
              <a:rPr lang="ru-RU" sz="2000" dirty="0" smtClean="0"/>
              <a:t> </a:t>
            </a:r>
            <a:r>
              <a:rPr lang="ru-RU" sz="2000" dirty="0"/>
              <a:t>= </a:t>
            </a:r>
            <a:r>
              <a:rPr lang="ru-RU" sz="2000" dirty="0" smtClean="0"/>
              <a:t>00000000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</a:t>
            </a:r>
          </a:p>
          <a:p>
            <a:pPr algn="ctr"/>
            <a:r>
              <a:rPr lang="ru-RU" sz="2000" dirty="0"/>
              <a:t>255</a:t>
            </a:r>
            <a:r>
              <a:rPr lang="ru-RU" sz="2000" baseline="-25000" dirty="0"/>
              <a:t>10</a:t>
            </a:r>
            <a:r>
              <a:rPr lang="ru-RU" sz="2000" dirty="0"/>
              <a:t> = </a:t>
            </a:r>
            <a:r>
              <a:rPr lang="ru-RU" sz="2000" dirty="0" smtClean="0"/>
              <a:t>11111111</a:t>
            </a:r>
            <a:r>
              <a:rPr lang="ru-RU" sz="2000" baseline="-25000" dirty="0" smtClean="0"/>
              <a:t>2</a:t>
            </a:r>
            <a:endParaRPr lang="ru-RU" sz="2000" dirty="0"/>
          </a:p>
        </p:txBody>
      </p:sp>
      <p:sp>
        <p:nvSpPr>
          <p:cNvPr id="17" name="A&amp;1"/>
          <p:cNvSpPr/>
          <p:nvPr/>
        </p:nvSpPr>
        <p:spPr>
          <a:xfrm>
            <a:off x="6444208" y="4079678"/>
            <a:ext cx="1800200" cy="720080"/>
          </a:xfrm>
          <a:prstGeom prst="roundRect">
            <a:avLst>
              <a:gd name="adj" fmla="val 928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А</a:t>
            </a:r>
            <a:r>
              <a:rPr lang="ru-RU" sz="2000" dirty="0"/>
              <a:t> &amp; 1 = </a:t>
            </a:r>
            <a:r>
              <a:rPr lang="ru-RU" sz="2000" i="1" dirty="0"/>
              <a:t>A</a:t>
            </a:r>
            <a:endParaRPr lang="ru-RU" sz="2000" dirty="0" smtClean="0"/>
          </a:p>
          <a:p>
            <a:pPr algn="ctr"/>
            <a:r>
              <a:rPr lang="ru-RU" sz="2000" i="1" dirty="0"/>
              <a:t>A</a:t>
            </a:r>
            <a:r>
              <a:rPr lang="ru-RU" sz="2000" dirty="0"/>
              <a:t> &amp; 0 = 0</a:t>
            </a:r>
          </a:p>
        </p:txBody>
      </p:sp>
      <p:sp>
        <p:nvSpPr>
          <p:cNvPr id="19" name="A&amp;255"/>
          <p:cNvSpPr/>
          <p:nvPr/>
        </p:nvSpPr>
        <p:spPr>
          <a:xfrm>
            <a:off x="6430489" y="5137168"/>
            <a:ext cx="2376265" cy="720080"/>
          </a:xfrm>
          <a:prstGeom prst="roundRect">
            <a:avLst>
              <a:gd name="adj" fmla="val 928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i="1" dirty="0"/>
              <a:t>А</a:t>
            </a:r>
            <a:r>
              <a:rPr lang="ru-RU" sz="2000" dirty="0"/>
              <a:t> &amp; </a:t>
            </a:r>
            <a:r>
              <a:rPr lang="ru-RU" sz="2000" dirty="0" smtClean="0"/>
              <a:t>255 </a:t>
            </a:r>
            <a:r>
              <a:rPr lang="ru-RU" sz="2000" dirty="0"/>
              <a:t>= </a:t>
            </a:r>
            <a:r>
              <a:rPr lang="ru-RU" sz="2000" i="1" dirty="0"/>
              <a:t>A</a:t>
            </a:r>
            <a:endParaRPr lang="ru-RU" sz="2000" dirty="0" smtClean="0"/>
          </a:p>
          <a:p>
            <a:pPr algn="ctr"/>
            <a:r>
              <a:rPr lang="ru-RU" sz="2000" i="1" dirty="0"/>
              <a:t>A</a:t>
            </a:r>
            <a:r>
              <a:rPr lang="ru-RU" sz="2000" dirty="0"/>
              <a:t> &amp; 0 = 0</a:t>
            </a:r>
          </a:p>
        </p:txBody>
      </p:sp>
      <p:sp>
        <p:nvSpPr>
          <p:cNvPr id="22" name="Решение4"/>
          <p:cNvSpPr txBox="1">
            <a:spLocks/>
          </p:cNvSpPr>
          <p:nvPr/>
        </p:nvSpPr>
        <p:spPr>
          <a:xfrm>
            <a:off x="539552" y="4884262"/>
            <a:ext cx="5760640" cy="16927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На этом основании, результатом </a:t>
            </a:r>
            <a:r>
              <a:rPr lang="ru-RU" dirty="0"/>
              <a:t>поразрядной конъюнкции любого целого числа </a:t>
            </a:r>
            <a:r>
              <a:rPr lang="ru-RU" i="1" dirty="0" smtClean="0"/>
              <a:t>А</a:t>
            </a:r>
            <a:r>
              <a:rPr lang="ru-RU" dirty="0" smtClean="0"/>
              <a:t> (</a:t>
            </a:r>
            <a:r>
              <a:rPr lang="ru-RU" dirty="0"/>
              <a:t>от 0 до </a:t>
            </a:r>
            <a:r>
              <a:rPr lang="ru-RU" dirty="0" smtClean="0"/>
              <a:t>255</a:t>
            </a:r>
            <a:r>
              <a:rPr lang="ru-RU" baseline="-25000" dirty="0" smtClean="0"/>
              <a:t>10</a:t>
            </a:r>
            <a:r>
              <a:rPr lang="ru-RU" dirty="0" smtClean="0"/>
              <a:t>) и </a:t>
            </a:r>
            <a:r>
              <a:rPr lang="ru-RU" dirty="0"/>
              <a:t>числа </a:t>
            </a:r>
            <a:r>
              <a:rPr lang="ru-RU" dirty="0" smtClean="0"/>
              <a:t>255</a:t>
            </a:r>
            <a:r>
              <a:rPr lang="ru-RU" baseline="-25000" dirty="0" smtClean="0"/>
              <a:t>10</a:t>
            </a:r>
            <a:r>
              <a:rPr lang="ru-RU" dirty="0" smtClean="0"/>
              <a:t> </a:t>
            </a:r>
            <a:r>
              <a:rPr lang="ru-RU" dirty="0"/>
              <a:t>будет само </a:t>
            </a:r>
            <a:r>
              <a:rPr lang="ru-RU" i="1" dirty="0" smtClean="0"/>
              <a:t>А</a:t>
            </a:r>
            <a:r>
              <a:rPr lang="ru-RU" dirty="0" smtClean="0"/>
              <a:t>, а результатом </a:t>
            </a:r>
            <a:r>
              <a:rPr lang="ru-RU" dirty="0"/>
              <a:t>поразрядной конъюнкции любого целого числа </a:t>
            </a:r>
            <a:r>
              <a:rPr lang="ru-RU" dirty="0" smtClean="0"/>
              <a:t>А (от </a:t>
            </a:r>
            <a:r>
              <a:rPr lang="ru-RU" dirty="0"/>
              <a:t>0 до </a:t>
            </a:r>
            <a:r>
              <a:rPr lang="ru-RU" dirty="0" smtClean="0"/>
              <a:t>255</a:t>
            </a:r>
            <a:r>
              <a:rPr lang="ru-RU" baseline="-25000" dirty="0" smtClean="0"/>
              <a:t>10</a:t>
            </a:r>
            <a:r>
              <a:rPr lang="ru-RU" dirty="0" smtClean="0"/>
              <a:t>) </a:t>
            </a:r>
            <a:r>
              <a:rPr lang="ru-RU" dirty="0"/>
              <a:t>и числа 0 будет число 0.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8244407" y="3734448"/>
            <a:ext cx="562347" cy="1382635"/>
          </a:xfrm>
          <a:prstGeom prst="downArrow">
            <a:avLst>
              <a:gd name="adj1" fmla="val 50000"/>
              <a:gd name="adj2" fmla="val 34874"/>
            </a:avLst>
          </a:prstGeom>
          <a:solidFill>
            <a:srgbClr val="7F7F7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690962" y="4725144"/>
            <a:ext cx="562347" cy="396040"/>
          </a:xfrm>
          <a:prstGeom prst="downArrow">
            <a:avLst/>
          </a:prstGeom>
          <a:solidFill>
            <a:srgbClr val="7F7F7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ешение6"/>
          <p:cNvSpPr txBox="1">
            <a:spLocks/>
          </p:cNvSpPr>
          <p:nvPr/>
        </p:nvSpPr>
        <p:spPr>
          <a:xfrm>
            <a:off x="539552" y="2215496"/>
            <a:ext cx="5760640" cy="4642503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Таким образом, можно найти большую часть  адреса сети</a:t>
            </a:r>
            <a:endParaRPr lang="ru-RU" dirty="0"/>
          </a:p>
        </p:txBody>
      </p:sp>
      <p:sp>
        <p:nvSpPr>
          <p:cNvPr id="7" name="198Прямоугольник"/>
          <p:cNvSpPr/>
          <p:nvPr/>
        </p:nvSpPr>
        <p:spPr>
          <a:xfrm>
            <a:off x="6818232" y="1965026"/>
            <a:ext cx="397668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2000" dirty="0" smtClean="0"/>
              <a:t>198</a:t>
            </a:r>
            <a:endParaRPr lang="ru-RU" sz="2000" dirty="0"/>
          </a:p>
        </p:txBody>
      </p:sp>
      <p:sp>
        <p:nvSpPr>
          <p:cNvPr id="25" name="154Прямоугольник"/>
          <p:cNvSpPr/>
          <p:nvPr/>
        </p:nvSpPr>
        <p:spPr>
          <a:xfrm>
            <a:off x="7300743" y="1965026"/>
            <a:ext cx="397668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2000" dirty="0" smtClean="0"/>
              <a:t>154</a:t>
            </a:r>
            <a:endParaRPr lang="ru-RU" sz="2000" dirty="0"/>
          </a:p>
        </p:txBody>
      </p:sp>
      <p:sp>
        <p:nvSpPr>
          <p:cNvPr id="26" name="0Прямоугольник"/>
          <p:cNvSpPr/>
          <p:nvPr/>
        </p:nvSpPr>
        <p:spPr>
          <a:xfrm>
            <a:off x="8276092" y="1965026"/>
            <a:ext cx="397668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2000" dirty="0" smtClean="0"/>
              <a:t>0</a:t>
            </a:r>
            <a:endParaRPr lang="ru-RU" sz="2000" dirty="0"/>
          </a:p>
        </p:txBody>
      </p:sp>
      <p:sp>
        <p:nvSpPr>
          <p:cNvPr id="28" name="?Прямоугольник"/>
          <p:cNvSpPr/>
          <p:nvPr/>
        </p:nvSpPr>
        <p:spPr>
          <a:xfrm>
            <a:off x="7499577" y="2593036"/>
            <a:ext cx="508740" cy="28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?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9" name=".3Прямоугольник"/>
          <p:cNvSpPr/>
          <p:nvPr/>
        </p:nvSpPr>
        <p:spPr>
          <a:xfrm>
            <a:off x="8172400" y="2593036"/>
            <a:ext cx="103692" cy="28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0" name=".1Прямоугольник"/>
          <p:cNvSpPr/>
          <p:nvPr/>
        </p:nvSpPr>
        <p:spPr>
          <a:xfrm>
            <a:off x="7211413" y="2593036"/>
            <a:ext cx="103692" cy="28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1" name=".2Прямоугольник"/>
          <p:cNvSpPr/>
          <p:nvPr/>
        </p:nvSpPr>
        <p:spPr>
          <a:xfrm>
            <a:off x="7690962" y="2593036"/>
            <a:ext cx="103692" cy="2894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2" name="198154х0"/>
          <p:cNvSpPr txBox="1">
            <a:spLocks/>
          </p:cNvSpPr>
          <p:nvPr/>
        </p:nvSpPr>
        <p:spPr>
          <a:xfrm>
            <a:off x="1835696" y="2518603"/>
            <a:ext cx="3888432" cy="42029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: 198</a:t>
            </a:r>
            <a:r>
              <a:rPr lang="en-US" dirty="0"/>
              <a:t>.</a:t>
            </a:r>
            <a:r>
              <a:rPr lang="ru-RU" dirty="0" smtClean="0"/>
              <a:t>154.х.0.</a:t>
            </a:r>
            <a:endParaRPr lang="ru-RU" dirty="0"/>
          </a:p>
        </p:txBody>
      </p:sp>
      <p:sp>
        <p:nvSpPr>
          <p:cNvPr id="33" name="Решение7"/>
          <p:cNvSpPr txBox="1">
            <a:spLocks/>
          </p:cNvSpPr>
          <p:nvPr/>
        </p:nvSpPr>
        <p:spPr>
          <a:xfrm>
            <a:off x="539552" y="2852936"/>
            <a:ext cx="5760640" cy="131646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Для выполнения поразрядной конъюнкции чисел </a:t>
            </a:r>
            <a:r>
              <a:rPr lang="ru-RU" dirty="0" smtClean="0"/>
              <a:t>120</a:t>
            </a:r>
            <a:r>
              <a:rPr lang="ru-RU" baseline="-25000" dirty="0" smtClean="0"/>
              <a:t>10</a:t>
            </a:r>
            <a:r>
              <a:rPr lang="ru-RU" dirty="0" smtClean="0"/>
              <a:t> и </a:t>
            </a:r>
            <a:r>
              <a:rPr lang="ru-RU" dirty="0" smtClean="0"/>
              <a:t>224</a:t>
            </a:r>
            <a:r>
              <a:rPr lang="ru-RU" baseline="-25000" dirty="0" smtClean="0"/>
              <a:t>10</a:t>
            </a:r>
            <a:r>
              <a:rPr lang="ru-RU" dirty="0" smtClean="0"/>
              <a:t> </a:t>
            </a:r>
            <a:r>
              <a:rPr lang="ru-RU" dirty="0"/>
              <a:t>переведём их в двоичную систему </a:t>
            </a:r>
            <a:r>
              <a:rPr lang="ru-RU" dirty="0" smtClean="0"/>
              <a:t>счисления и запишем в 8-разрядном </a:t>
            </a:r>
            <a:r>
              <a:rPr lang="ru-RU" dirty="0" err="1" smtClean="0"/>
              <a:t>представле-нии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8" name="Решение8"/>
          <p:cNvSpPr txBox="1">
            <a:spLocks/>
          </p:cNvSpPr>
          <p:nvPr/>
        </p:nvSpPr>
        <p:spPr>
          <a:xfrm>
            <a:off x="1025328" y="4077072"/>
            <a:ext cx="5274864" cy="71485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120</a:t>
            </a:r>
            <a:r>
              <a:rPr lang="ru-RU" baseline="-25000" dirty="0" smtClean="0"/>
              <a:t>10 </a:t>
            </a:r>
            <a:r>
              <a:rPr lang="ru-RU" dirty="0" smtClean="0"/>
              <a:t>= 64 + 32 + 16 + 8  = 01111000</a:t>
            </a:r>
            <a:r>
              <a:rPr lang="ru-RU" baseline="-25000" dirty="0" smtClean="0"/>
              <a:t>2</a:t>
            </a:r>
            <a:br>
              <a:rPr lang="ru-RU" baseline="-25000" dirty="0" smtClean="0"/>
            </a:br>
            <a:r>
              <a:rPr lang="ru-RU" dirty="0" smtClean="0"/>
              <a:t>224</a:t>
            </a:r>
            <a:r>
              <a:rPr lang="ru-RU" baseline="-25000" dirty="0" smtClean="0"/>
              <a:t>10</a:t>
            </a:r>
            <a:r>
              <a:rPr lang="ru-RU" dirty="0" smtClean="0"/>
              <a:t> </a:t>
            </a:r>
            <a:r>
              <a:rPr lang="ru-RU" dirty="0" smtClean="0"/>
              <a:t>= 128 + </a:t>
            </a:r>
            <a:r>
              <a:rPr lang="ru-RU" dirty="0" smtClean="0"/>
              <a:t>64+32   </a:t>
            </a:r>
            <a:r>
              <a:rPr lang="ru-RU" dirty="0" smtClean="0"/>
              <a:t>= </a:t>
            </a:r>
            <a:r>
              <a:rPr lang="ru-RU" dirty="0" smtClean="0"/>
              <a:t>11100000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9" name="Решение9"/>
          <p:cNvSpPr txBox="1">
            <a:spLocks/>
          </p:cNvSpPr>
          <p:nvPr/>
        </p:nvSpPr>
        <p:spPr>
          <a:xfrm>
            <a:off x="539552" y="4725144"/>
            <a:ext cx="5760640" cy="50061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Выполним поразрядную конъюнкцию:</a:t>
            </a:r>
          </a:p>
        </p:txBody>
      </p:sp>
      <p:graphicFrame>
        <p:nvGraphicFramePr>
          <p:cNvPr id="40" name="Таблица 39_Конъюнкция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315124"/>
              </p:ext>
            </p:extLst>
          </p:nvPr>
        </p:nvGraphicFramePr>
        <p:xfrm>
          <a:off x="1331640" y="5110416"/>
          <a:ext cx="1152128" cy="92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6"/>
                <a:gridCol w="144016"/>
                <a:gridCol w="144016"/>
                <a:gridCol w="144016"/>
                <a:gridCol w="144016"/>
                <a:gridCol w="144016"/>
                <a:gridCol w="144016"/>
                <a:gridCol w="144016"/>
              </a:tblGrid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1" name="TextBox &amp;"/>
          <p:cNvSpPr txBox="1"/>
          <p:nvPr/>
        </p:nvSpPr>
        <p:spPr>
          <a:xfrm>
            <a:off x="1043608" y="5286105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&amp;</a:t>
            </a:r>
            <a:endParaRPr lang="ru-RU" dirty="0"/>
          </a:p>
        </p:txBody>
      </p:sp>
      <p:sp>
        <p:nvSpPr>
          <p:cNvPr id="42" name="Htitybt10"/>
          <p:cNvSpPr txBox="1">
            <a:spLocks/>
          </p:cNvSpPr>
          <p:nvPr/>
        </p:nvSpPr>
        <p:spPr>
          <a:xfrm>
            <a:off x="539551" y="6021288"/>
            <a:ext cx="8280921" cy="55574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dirty="0" smtClean="0"/>
              <a:t>Запишем результат в десятичной системе: </a:t>
            </a:r>
            <a:r>
              <a:rPr lang="ru-RU" dirty="0" smtClean="0"/>
              <a:t>1100000</a:t>
            </a:r>
            <a:r>
              <a:rPr lang="ru-RU" baseline="-25000" dirty="0" smtClean="0"/>
              <a:t>2</a:t>
            </a:r>
            <a:r>
              <a:rPr lang="ru-RU" dirty="0" smtClean="0"/>
              <a:t> </a:t>
            </a:r>
            <a:r>
              <a:rPr lang="ru-RU" dirty="0" smtClean="0"/>
              <a:t>= </a:t>
            </a:r>
            <a:r>
              <a:rPr lang="ru-RU" dirty="0" smtClean="0"/>
              <a:t>64 </a:t>
            </a:r>
            <a:r>
              <a:rPr lang="ru-RU" dirty="0" smtClean="0"/>
              <a:t>+ </a:t>
            </a:r>
            <a:r>
              <a:rPr lang="ru-RU" dirty="0" smtClean="0"/>
              <a:t>32 </a:t>
            </a:r>
            <a:r>
              <a:rPr lang="ru-RU" dirty="0" smtClean="0"/>
              <a:t>= </a:t>
            </a:r>
            <a:r>
              <a:rPr lang="ru-RU" dirty="0" smtClean="0"/>
              <a:t>96</a:t>
            </a:r>
            <a:r>
              <a:rPr lang="ru-RU" baseline="-25000" dirty="0" smtClean="0"/>
              <a:t>10</a:t>
            </a:r>
            <a:r>
              <a:rPr lang="ru-RU" dirty="0" smtClean="0"/>
              <a:t>.</a:t>
            </a:r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6816257" y="1976965"/>
            <a:ext cx="1855528" cy="914400"/>
            <a:chOff x="6816257" y="1976965"/>
            <a:chExt cx="1855528" cy="914400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6816257" y="1976965"/>
              <a:ext cx="39766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ru-RU" sz="2000" dirty="0" smtClean="0"/>
                <a:t>198</a:t>
              </a:r>
              <a:endParaRPr lang="ru-RU" sz="20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298768" y="1976965"/>
              <a:ext cx="39766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ru-RU" sz="2000" dirty="0" smtClean="0"/>
                <a:t>154</a:t>
              </a:r>
              <a:endParaRPr lang="ru-RU" sz="20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8274117" y="1976965"/>
              <a:ext cx="397668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b" anchorCtr="0"/>
            <a:lstStyle/>
            <a:p>
              <a:pPr algn="ctr"/>
              <a:r>
                <a:rPr lang="ru-RU" sz="2000" dirty="0" smtClean="0"/>
                <a:t>0</a:t>
              </a:r>
              <a:endParaRPr lang="ru-RU" sz="2000" dirty="0"/>
            </a:p>
          </p:txBody>
        </p:sp>
      </p:grpSp>
      <p:sp>
        <p:nvSpPr>
          <p:cNvPr id="50" name="x"/>
          <p:cNvSpPr/>
          <p:nvPr/>
        </p:nvSpPr>
        <p:spPr>
          <a:xfrm>
            <a:off x="7800485" y="1976965"/>
            <a:ext cx="3976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2000" dirty="0"/>
              <a:t>х</a:t>
            </a:r>
          </a:p>
        </p:txBody>
      </p:sp>
      <p:sp>
        <p:nvSpPr>
          <p:cNvPr id="51" name="40Прямоугольник"/>
          <p:cNvSpPr/>
          <p:nvPr/>
        </p:nvSpPr>
        <p:spPr>
          <a:xfrm>
            <a:off x="7805232" y="1979314"/>
            <a:ext cx="39766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2000" dirty="0" smtClean="0"/>
              <a:t>96</a:t>
            </a:r>
            <a:endParaRPr lang="ru-RU" sz="2000" dirty="0"/>
          </a:p>
        </p:txBody>
      </p:sp>
      <p:sp>
        <p:nvSpPr>
          <p:cNvPr id="52" name="Ответ"/>
          <p:cNvSpPr txBox="1">
            <a:spLocks/>
          </p:cNvSpPr>
          <p:nvPr/>
        </p:nvSpPr>
        <p:spPr>
          <a:xfrm>
            <a:off x="539552" y="6366886"/>
            <a:ext cx="5082978" cy="42029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Ответ</a:t>
            </a:r>
            <a:r>
              <a:rPr lang="ru-RU" dirty="0" smtClean="0"/>
              <a:t>: </a:t>
            </a:r>
            <a:r>
              <a:rPr lang="ru-RU" dirty="0"/>
              <a:t>198</a:t>
            </a:r>
            <a:r>
              <a:rPr lang="en-US" dirty="0"/>
              <a:t>.</a:t>
            </a:r>
            <a:r>
              <a:rPr lang="ru-RU" dirty="0" smtClean="0"/>
              <a:t>154.96.0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2126666" y="2533252"/>
            <a:ext cx="390166" cy="396042"/>
          </a:xfrm>
          <a:prstGeom prst="downArrow">
            <a:avLst/>
          </a:prstGeom>
          <a:solidFill>
            <a:srgbClr val="7F7F7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0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accel="50000" decel="5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5.55556E-7 1.66512E-7 L 0.39583 -0.0032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  <p:bldP spid="4" grpId="0"/>
      <p:bldP spid="5" grpId="0"/>
      <p:bldP spid="12" grpId="0"/>
      <p:bldP spid="21" grpId="0"/>
      <p:bldP spid="15" grpId="0" animBg="1"/>
      <p:bldP spid="17" grpId="0" animBg="1"/>
      <p:bldP spid="19" grpId="0" animBg="1"/>
      <p:bldP spid="22" grpId="0"/>
      <p:bldP spid="6" grpId="0" animBg="1"/>
      <p:bldP spid="23" grpId="0" animBg="1"/>
      <p:bldP spid="24" grpId="0" animBg="1"/>
      <p:bldP spid="7" grpId="0" animBg="1"/>
      <p:bldP spid="7" grpId="1" animBg="1"/>
      <p:bldP spid="25" grpId="0" animBg="1"/>
      <p:bldP spid="25" grpId="1" animBg="1"/>
      <p:bldP spid="26" grpId="0" animBg="1"/>
      <p:bldP spid="26" grpId="1" animBg="1"/>
      <p:bldP spid="28" grpId="0"/>
      <p:bldP spid="28" grpId="1"/>
      <p:bldP spid="29" grpId="0"/>
      <p:bldP spid="30" grpId="0"/>
      <p:bldP spid="31" grpId="0"/>
      <p:bldP spid="32" grpId="0"/>
      <p:bldP spid="33" grpId="0" animBg="1"/>
      <p:bldP spid="38" grpId="0" animBg="1"/>
      <p:bldP spid="39" grpId="0" animBg="1"/>
      <p:bldP spid="41" grpId="0"/>
      <p:bldP spid="42" grpId="0" animBg="1"/>
      <p:bldP spid="50" grpId="0"/>
      <p:bldP spid="50" grpId="1"/>
      <p:bldP spid="51" grpId="0"/>
      <p:bldP spid="52" grpId="0"/>
      <p:bldP spid="53" grpId="0" animBg="1"/>
      <p:bldP spid="53" grpId="1" animBg="1"/>
      <p:bldP spid="5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словие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1080120"/>
          </a:xfrm>
        </p:spPr>
        <p:txBody>
          <a:bodyPr/>
          <a:lstStyle/>
          <a:p>
            <a:r>
              <a:rPr lang="ru-RU" b="1" dirty="0"/>
              <a:t>Задание 2. </a:t>
            </a:r>
            <a:r>
              <a:rPr lang="ru-RU" dirty="0"/>
              <a:t>Для узла с IP-адресом </a:t>
            </a:r>
            <a:r>
              <a:rPr lang="ru-RU" dirty="0" smtClean="0"/>
              <a:t>119.183.208.227 </a:t>
            </a:r>
            <a:r>
              <a:rPr lang="ru-RU" dirty="0"/>
              <a:t>адрес сети равен </a:t>
            </a:r>
            <a:r>
              <a:rPr lang="ru-RU" dirty="0" smtClean="0"/>
              <a:t>119.183.192.0</a:t>
            </a:r>
            <a:r>
              <a:rPr lang="ru-RU" dirty="0"/>
              <a:t>. </a:t>
            </a:r>
            <a:r>
              <a:rPr lang="ru-RU" dirty="0" smtClean="0"/>
              <a:t>Каково </a:t>
            </a:r>
            <a:r>
              <a:rPr lang="ru-RU" i="1" dirty="0" smtClean="0"/>
              <a:t>наименьшее</a:t>
            </a:r>
            <a:r>
              <a:rPr lang="ru-RU" dirty="0" smtClean="0"/>
              <a:t> </a:t>
            </a:r>
            <a:r>
              <a:rPr lang="ru-RU" dirty="0"/>
              <a:t>возможное количество единиц в разрядах маски?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21" name="Решение"/>
          <p:cNvSpPr txBox="1">
            <a:spLocks/>
          </p:cNvSpPr>
          <p:nvPr/>
        </p:nvSpPr>
        <p:spPr>
          <a:xfrm>
            <a:off x="539552" y="2048148"/>
            <a:ext cx="828092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just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/>
              <a:t>Решение: </a:t>
            </a:r>
            <a:endParaRPr lang="ru-RU" dirty="0"/>
          </a:p>
        </p:txBody>
      </p:sp>
      <p:sp>
        <p:nvSpPr>
          <p:cNvPr id="5" name="Синий прямоугольник"/>
          <p:cNvSpPr/>
          <p:nvPr/>
        </p:nvSpPr>
        <p:spPr>
          <a:xfrm>
            <a:off x="6444208" y="2348992"/>
            <a:ext cx="2376264" cy="1008000"/>
          </a:xfrm>
          <a:prstGeom prst="roundRect">
            <a:avLst>
              <a:gd name="adj" fmla="val 9283"/>
            </a:avLst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xxxПрямоугольник1"/>
          <p:cNvSpPr/>
          <p:nvPr/>
        </p:nvSpPr>
        <p:spPr>
          <a:xfrm>
            <a:off x="6848698" y="2339354"/>
            <a:ext cx="397668" cy="65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2000" dirty="0" smtClean="0"/>
              <a:t>xxx</a:t>
            </a:r>
            <a:endParaRPr lang="ru-RU" sz="2000" dirty="0"/>
          </a:p>
        </p:txBody>
      </p:sp>
      <p:sp>
        <p:nvSpPr>
          <p:cNvPr id="33" name="xxxПрямоугольник2"/>
          <p:cNvSpPr/>
          <p:nvPr/>
        </p:nvSpPr>
        <p:spPr>
          <a:xfrm>
            <a:off x="7311468" y="2339354"/>
            <a:ext cx="397668" cy="65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2000" dirty="0" smtClean="0"/>
              <a:t>xxx</a:t>
            </a:r>
            <a:endParaRPr lang="ru-RU" sz="2000" dirty="0"/>
          </a:p>
        </p:txBody>
      </p:sp>
      <p:sp>
        <p:nvSpPr>
          <p:cNvPr id="34" name="xxxПрямоугольник3"/>
          <p:cNvSpPr/>
          <p:nvPr/>
        </p:nvSpPr>
        <p:spPr>
          <a:xfrm>
            <a:off x="7799660" y="2339354"/>
            <a:ext cx="397668" cy="65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2000" dirty="0" smtClean="0"/>
              <a:t>xxx</a:t>
            </a:r>
            <a:endParaRPr lang="ru-RU" sz="2000" dirty="0"/>
          </a:p>
        </p:txBody>
      </p:sp>
      <p:sp>
        <p:nvSpPr>
          <p:cNvPr id="35" name="xxxПрямоугольник4"/>
          <p:cNvSpPr/>
          <p:nvPr/>
        </p:nvSpPr>
        <p:spPr>
          <a:xfrm>
            <a:off x="8266656" y="2339354"/>
            <a:ext cx="397668" cy="65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2000" dirty="0" smtClean="0"/>
              <a:t>xxx</a:t>
            </a:r>
            <a:endParaRPr lang="ru-RU" sz="2000" dirty="0"/>
          </a:p>
        </p:txBody>
      </p:sp>
      <p:sp>
        <p:nvSpPr>
          <p:cNvPr id="7" name="And"/>
          <p:cNvSpPr txBox="1"/>
          <p:nvPr/>
        </p:nvSpPr>
        <p:spPr>
          <a:xfrm>
            <a:off x="6462488" y="2540116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ysClr val="windowText" lastClr="000000"/>
                </a:solidFill>
              </a:rPr>
              <a:t>&amp;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Таблица Условие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0719092"/>
              </p:ext>
            </p:extLst>
          </p:nvPr>
        </p:nvGraphicFramePr>
        <p:xfrm>
          <a:off x="6842709" y="2405802"/>
          <a:ext cx="1813035" cy="92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  <a:gridCol w="120869"/>
              </a:tblGrid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408"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0740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8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.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0</a:t>
                      </a:r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7" name="Решение1"/>
          <p:cNvSpPr/>
          <p:nvPr/>
        </p:nvSpPr>
        <p:spPr>
          <a:xfrm>
            <a:off x="539552" y="2341329"/>
            <a:ext cx="5688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Так как адрес сети получается в результате применения </a:t>
            </a:r>
            <a:r>
              <a:rPr lang="ru-RU" sz="2000" dirty="0" smtClean="0"/>
              <a:t>поразрядной </a:t>
            </a:r>
            <a:r>
              <a:rPr lang="ru-RU" sz="2000" dirty="0"/>
              <a:t>конъюнкции к IP-адресу узла и маске, </a:t>
            </a:r>
            <a:r>
              <a:rPr lang="ru-RU" sz="2000" dirty="0" smtClean="0"/>
              <a:t>запишем условие в столбик.</a:t>
            </a:r>
          </a:p>
        </p:txBody>
      </p:sp>
      <p:sp>
        <p:nvSpPr>
          <p:cNvPr id="32" name="255Прямоугольник"/>
          <p:cNvSpPr/>
          <p:nvPr/>
        </p:nvSpPr>
        <p:spPr>
          <a:xfrm>
            <a:off x="7311468" y="2352054"/>
            <a:ext cx="397668" cy="65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2000" dirty="0" smtClean="0"/>
              <a:t>255</a:t>
            </a:r>
            <a:endParaRPr lang="ru-RU" sz="2000" dirty="0"/>
          </a:p>
        </p:txBody>
      </p:sp>
      <p:sp>
        <p:nvSpPr>
          <p:cNvPr id="20" name="255Прямоугольник"/>
          <p:cNvSpPr/>
          <p:nvPr/>
        </p:nvSpPr>
        <p:spPr>
          <a:xfrm>
            <a:off x="6848698" y="2352054"/>
            <a:ext cx="397668" cy="65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ru-RU" sz="2000" dirty="0" smtClean="0"/>
              <a:t>255</a:t>
            </a:r>
            <a:endParaRPr lang="ru-RU" sz="2000" dirty="0"/>
          </a:p>
        </p:txBody>
      </p:sp>
      <p:sp>
        <p:nvSpPr>
          <p:cNvPr id="8" name="ОранжПрямоугольник"/>
          <p:cNvSpPr/>
          <p:nvPr/>
        </p:nvSpPr>
        <p:spPr>
          <a:xfrm>
            <a:off x="6818232" y="2397074"/>
            <a:ext cx="878204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endParaRPr lang="ru-RU" sz="2000" dirty="0"/>
          </a:p>
        </p:txBody>
      </p:sp>
      <p:sp>
        <p:nvSpPr>
          <p:cNvPr id="25" name="0 и 255 в двоичной"/>
          <p:cNvSpPr/>
          <p:nvPr/>
        </p:nvSpPr>
        <p:spPr>
          <a:xfrm>
            <a:off x="6444208" y="3501008"/>
            <a:ext cx="2376264" cy="720080"/>
          </a:xfrm>
          <a:prstGeom prst="roundRect">
            <a:avLst>
              <a:gd name="adj" fmla="val 9283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00000000</a:t>
            </a:r>
            <a:r>
              <a:rPr lang="ru-RU" sz="2000" baseline="-25000" dirty="0" smtClean="0"/>
              <a:t>2 </a:t>
            </a:r>
            <a:r>
              <a:rPr lang="ru-RU" sz="2000" dirty="0" smtClean="0"/>
              <a:t>= </a:t>
            </a:r>
            <a:r>
              <a:rPr lang="en-US" sz="2000" dirty="0" smtClean="0"/>
              <a:t>    </a:t>
            </a:r>
            <a:r>
              <a:rPr lang="ru-RU" sz="2000" dirty="0" smtClean="0"/>
              <a:t>0</a:t>
            </a:r>
            <a:r>
              <a:rPr lang="ru-RU" sz="2000" baseline="-25000" dirty="0" smtClean="0"/>
              <a:t>10</a:t>
            </a:r>
            <a:r>
              <a:rPr lang="en-US" sz="2000" baseline="-25000" dirty="0" smtClean="0"/>
              <a:t>  </a:t>
            </a:r>
            <a:r>
              <a:rPr lang="ru-RU" sz="2000" baseline="-25000" dirty="0" smtClean="0"/>
              <a:t/>
            </a:r>
            <a:br>
              <a:rPr lang="ru-RU" sz="2000" baseline="-25000" dirty="0" smtClean="0"/>
            </a:br>
            <a:r>
              <a:rPr lang="ru-RU" sz="2000" dirty="0" smtClean="0"/>
              <a:t>11111111</a:t>
            </a:r>
            <a:r>
              <a:rPr lang="ru-RU" sz="2000" baseline="-25000" dirty="0" smtClean="0"/>
              <a:t>2</a:t>
            </a:r>
            <a:r>
              <a:rPr lang="ru-RU" sz="2000" dirty="0" smtClean="0"/>
              <a:t> = 255</a:t>
            </a:r>
            <a:r>
              <a:rPr lang="ru-RU" sz="2000" baseline="-25000" dirty="0" smtClean="0"/>
              <a:t>10</a:t>
            </a:r>
            <a:endParaRPr lang="ru-RU" sz="2000" dirty="0"/>
          </a:p>
        </p:txBody>
      </p:sp>
      <p:sp>
        <p:nvSpPr>
          <p:cNvPr id="4" name="Решение2"/>
          <p:cNvSpPr/>
          <p:nvPr/>
        </p:nvSpPr>
        <p:spPr>
          <a:xfrm>
            <a:off x="539552" y="3246884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Заметим, что первые два байта IP-адреса совпадают с адресом </a:t>
            </a:r>
            <a:r>
              <a:rPr lang="ru-RU" sz="2000" dirty="0" smtClean="0"/>
              <a:t>сети, </a:t>
            </a:r>
            <a:r>
              <a:rPr lang="ru-RU" sz="2000" dirty="0"/>
              <a:t>а </a:t>
            </a:r>
            <a:r>
              <a:rPr lang="ru-RU" sz="2000" dirty="0" smtClean="0"/>
              <a:t>третий байт не нулевой. </a:t>
            </a:r>
            <a:r>
              <a:rPr lang="ru-RU" sz="2000" dirty="0"/>
              <a:t>Следовательно, маска сети для </a:t>
            </a:r>
            <a:r>
              <a:rPr lang="ru-RU" sz="2000" dirty="0" smtClean="0"/>
              <a:t>первых двух </a:t>
            </a:r>
            <a:r>
              <a:rPr lang="ru-RU" sz="2000" dirty="0"/>
              <a:t>байт состоит только из единиц. </a:t>
            </a:r>
            <a:r>
              <a:rPr lang="ru-RU" sz="2000" dirty="0" smtClean="0"/>
              <a:t> </a:t>
            </a:r>
          </a:p>
        </p:txBody>
      </p:sp>
      <p:sp>
        <p:nvSpPr>
          <p:cNvPr id="36" name="ОранжПрямоугольник2"/>
          <p:cNvSpPr/>
          <p:nvPr/>
        </p:nvSpPr>
        <p:spPr>
          <a:xfrm>
            <a:off x="8266656" y="2397074"/>
            <a:ext cx="424144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endParaRPr lang="ru-RU" sz="2000" dirty="0"/>
          </a:p>
        </p:txBody>
      </p:sp>
      <p:sp>
        <p:nvSpPr>
          <p:cNvPr id="37" name="0Прямоугольник"/>
          <p:cNvSpPr/>
          <p:nvPr/>
        </p:nvSpPr>
        <p:spPr>
          <a:xfrm>
            <a:off x="8279894" y="2352054"/>
            <a:ext cx="397668" cy="657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r>
              <a:rPr lang="en-US" sz="2000" dirty="0" smtClean="0"/>
              <a:t>0</a:t>
            </a:r>
            <a:endParaRPr lang="ru-RU" sz="2000" dirty="0"/>
          </a:p>
        </p:txBody>
      </p:sp>
      <p:sp>
        <p:nvSpPr>
          <p:cNvPr id="23" name="Решение3"/>
          <p:cNvSpPr/>
          <p:nvPr/>
        </p:nvSpPr>
        <p:spPr>
          <a:xfrm>
            <a:off x="539552" y="4481825"/>
            <a:ext cx="56886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Четвёртый </a:t>
            </a:r>
            <a:r>
              <a:rPr lang="ru-RU" sz="2000" dirty="0"/>
              <a:t>байт IP-адреса отличен от нуля, но при этом четвёртый байт адреса сети равен </a:t>
            </a:r>
            <a:r>
              <a:rPr lang="ru-RU" sz="2000" dirty="0" smtClean="0"/>
              <a:t>нулю. Так как количество единиц в маске должно быть минимальным, четвёртый </a:t>
            </a:r>
            <a:r>
              <a:rPr lang="ru-RU" sz="2000" dirty="0"/>
              <a:t>байт маски </a:t>
            </a:r>
            <a:r>
              <a:rPr lang="ru-RU" sz="2000" dirty="0" smtClean="0"/>
              <a:t>равен нулю.</a:t>
            </a:r>
            <a:endParaRPr lang="ru-RU" sz="2000" dirty="0"/>
          </a:p>
        </p:txBody>
      </p:sp>
      <p:sp>
        <p:nvSpPr>
          <p:cNvPr id="26" name="Решение4"/>
          <p:cNvSpPr/>
          <p:nvPr/>
        </p:nvSpPr>
        <p:spPr>
          <a:xfrm>
            <a:off x="539552" y="2361580"/>
            <a:ext cx="5688632" cy="44964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just"/>
            <a:r>
              <a:rPr lang="ru-RU" sz="2000" dirty="0"/>
              <a:t>Рассмотрим тре­тий байт IP-ад­ре­са и ад­ре­са сети в дво­ич­ной си­сте­ме счисления</a:t>
            </a:r>
            <a:r>
              <a:rPr lang="ru-RU" sz="2000" dirty="0" smtClean="0"/>
              <a:t>:</a:t>
            </a:r>
            <a:endParaRPr lang="ru-RU" sz="2000" dirty="0"/>
          </a:p>
        </p:txBody>
      </p:sp>
      <p:sp>
        <p:nvSpPr>
          <p:cNvPr id="39" name="Решение6"/>
          <p:cNvSpPr/>
          <p:nvPr/>
        </p:nvSpPr>
        <p:spPr>
          <a:xfrm>
            <a:off x="539552" y="3581152"/>
            <a:ext cx="568863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Заметим, что </a:t>
            </a:r>
            <a:r>
              <a:rPr lang="ru-RU" sz="2000" dirty="0"/>
              <a:t>два </a:t>
            </a:r>
            <a:r>
              <a:rPr lang="ru-RU" sz="2000" dirty="0" smtClean="0"/>
              <a:t>бита </a:t>
            </a:r>
            <a:r>
              <a:rPr lang="ru-RU" sz="2000" dirty="0"/>
              <a:t>маски </a:t>
            </a:r>
            <a:r>
              <a:rPr lang="ru-RU" sz="2000" dirty="0" smtClean="0"/>
              <a:t>слева − </a:t>
            </a:r>
            <a:r>
              <a:rPr lang="ru-RU" sz="2000" dirty="0"/>
              <a:t>единицы, а третий бит может быть как нулём, так и единицей. Для того, чтобы количество единиц было наименьшим, третий бит дол­жен быть равен нулю. </a:t>
            </a:r>
            <a:r>
              <a:rPr lang="ru-RU" sz="2000" dirty="0" smtClean="0"/>
              <a:t>Тогда, тре­тий </a:t>
            </a:r>
            <a:r>
              <a:rPr lang="ru-RU" sz="2000" dirty="0"/>
              <a:t>слева байт маски равен </a:t>
            </a:r>
            <a:r>
              <a:rPr lang="ru-RU" sz="2000" dirty="0" smtClean="0"/>
              <a:t>11000000.</a:t>
            </a:r>
            <a:endParaRPr lang="ru-RU" sz="2000" dirty="0"/>
          </a:p>
        </p:txBody>
      </p:sp>
      <p:sp>
        <p:nvSpPr>
          <p:cNvPr id="40" name="Решение7"/>
          <p:cNvSpPr/>
          <p:nvPr/>
        </p:nvSpPr>
        <p:spPr>
          <a:xfrm>
            <a:off x="539552" y="5415632"/>
            <a:ext cx="56886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Подсчитаем наименьшее </a:t>
            </a:r>
            <a:r>
              <a:rPr lang="ru-RU" sz="2000" dirty="0"/>
              <a:t>возможное количество единиц в разрядах </a:t>
            </a:r>
            <a:r>
              <a:rPr lang="ru-RU" sz="2000" dirty="0" smtClean="0"/>
              <a:t>маски:  8</a:t>
            </a:r>
            <a:r>
              <a:rPr lang="ru-RU" sz="2000" dirty="0"/>
              <a:t> </a:t>
            </a:r>
            <a:r>
              <a:rPr lang="ru-RU" sz="2000" dirty="0" smtClean="0"/>
              <a:t>· 2 </a:t>
            </a:r>
            <a:r>
              <a:rPr lang="ru-RU" sz="2000" dirty="0"/>
              <a:t>+ 2 = 18. </a:t>
            </a:r>
          </a:p>
        </p:txBody>
      </p:sp>
      <p:sp>
        <p:nvSpPr>
          <p:cNvPr id="41" name="Ответ"/>
          <p:cNvSpPr/>
          <p:nvPr/>
        </p:nvSpPr>
        <p:spPr>
          <a:xfrm>
            <a:off x="539552" y="6112936"/>
            <a:ext cx="56886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Ответ: </a:t>
            </a:r>
            <a:r>
              <a:rPr lang="ru-RU" sz="2000" dirty="0" smtClean="0"/>
              <a:t>18</a:t>
            </a:r>
            <a:r>
              <a:rPr lang="ru-RU" sz="2000" dirty="0"/>
              <a:t>. </a:t>
            </a:r>
          </a:p>
        </p:txBody>
      </p:sp>
      <p:sp>
        <p:nvSpPr>
          <p:cNvPr id="42" name="СинПрямоугольник2"/>
          <p:cNvSpPr/>
          <p:nvPr/>
        </p:nvSpPr>
        <p:spPr>
          <a:xfrm>
            <a:off x="3707904" y="3013916"/>
            <a:ext cx="393948" cy="64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b" anchorCtr="0"/>
          <a:lstStyle/>
          <a:p>
            <a:pPr algn="ctr"/>
            <a:endParaRPr lang="ru-RU" sz="2000" dirty="0"/>
          </a:p>
        </p:txBody>
      </p:sp>
      <p:sp>
        <p:nvSpPr>
          <p:cNvPr id="38" name="Решение5"/>
          <p:cNvSpPr/>
          <p:nvPr/>
        </p:nvSpPr>
        <p:spPr>
          <a:xfrm>
            <a:off x="1187624" y="2971552"/>
            <a:ext cx="50405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208</a:t>
            </a:r>
            <a:r>
              <a:rPr lang="ru-RU" sz="2000" baseline="-25000" dirty="0" smtClean="0"/>
              <a:t>10</a:t>
            </a:r>
            <a:r>
              <a:rPr lang="ru-RU" sz="2000" dirty="0"/>
              <a:t> = </a:t>
            </a:r>
            <a:r>
              <a:rPr lang="ru-RU" sz="2000" dirty="0" smtClean="0"/>
              <a:t>128 + 64 + 16 = 11010000</a:t>
            </a:r>
            <a:r>
              <a:rPr lang="ru-RU" sz="2000" baseline="-25000" dirty="0" smtClean="0"/>
              <a:t>2</a:t>
            </a:r>
            <a:endParaRPr lang="ru-RU" sz="2000" dirty="0"/>
          </a:p>
          <a:p>
            <a:pPr algn="just"/>
            <a:r>
              <a:rPr lang="ru-RU" sz="2000" dirty="0"/>
              <a:t>192</a:t>
            </a:r>
            <a:r>
              <a:rPr lang="ru-RU" sz="2000" baseline="-25000" dirty="0"/>
              <a:t>10</a:t>
            </a:r>
            <a:r>
              <a:rPr lang="ru-RU" sz="2000" dirty="0"/>
              <a:t> = </a:t>
            </a:r>
            <a:r>
              <a:rPr lang="ru-RU" sz="2000" dirty="0" smtClean="0"/>
              <a:t>128 + 64          = 11000000</a:t>
            </a:r>
            <a:r>
              <a:rPr lang="ru-RU" sz="2000" baseline="-25000" dirty="0" smtClean="0"/>
              <a:t>2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4232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animBg="1"/>
      <p:bldP spid="31" grpId="0"/>
      <p:bldP spid="31" grpId="1"/>
      <p:bldP spid="33" grpId="0"/>
      <p:bldP spid="33" grpId="1"/>
      <p:bldP spid="34" grpId="0"/>
      <p:bldP spid="35" grpId="0"/>
      <p:bldP spid="35" grpId="1"/>
      <p:bldP spid="7" grpId="0"/>
      <p:bldP spid="27" grpId="0"/>
      <p:bldP spid="32" grpId="0"/>
      <p:bldP spid="20" grpId="0"/>
      <p:bldP spid="8" grpId="0" animBg="1"/>
      <p:bldP spid="8" grpId="1" animBg="1"/>
      <p:bldP spid="25" grpId="0" animBg="1"/>
      <p:bldP spid="4" grpId="0"/>
      <p:bldP spid="36" grpId="0" animBg="1"/>
      <p:bldP spid="36" grpId="1" animBg="1"/>
      <p:bldP spid="37" grpId="0"/>
      <p:bldP spid="23" grpId="0"/>
      <p:bldP spid="26" grpId="0" animBg="1"/>
      <p:bldP spid="39" grpId="0"/>
      <p:bldP spid="40" grpId="0"/>
      <p:bldP spid="41" grpId="0"/>
      <p:bldP spid="42" grpId="0" animBg="1"/>
      <p:bldP spid="42" grpId="1" animBg="1"/>
      <p:bldP spid="3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80920" cy="5805264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://img.pngpicture.com/content/files/clipart/5/computer-parts/32081-1.png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http://www.rcntec.com/sites/1/public/uploads/303/globalnet_original.jpg?1427136803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</a:t>
            </a:r>
            <a:r>
              <a:rPr lang="en-US" sz="900" dirty="0" smtClean="0"/>
              <a:t>www.xpoitmoves.com/images/server-relocation.png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https://www.iconattitude.com/icons/open_icon_library/devices/png/256/printer-laser.png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http://2.bp.blogspot.com/-yEK4-90HcX0/UsREQo_aieI/AAAAAAAAAFE/5h4akN3CDIY/s1600/artshare_ru-plants-2.png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http://leonardufa.ru/photos/58c9f7ac8cf95.jpg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http://image.made-in-china.com/2f0j00uBnQDoFgnvzC/Armored-Outdoor-Fiber-Optic-Cable-GYTA.jpg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http://escreveassim.com/wp-content/uploads/2012/04/wimax.jpg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http://www.my.all.biz/img/my/catalog/11403.jpeg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https://</a:t>
            </a:r>
            <a:r>
              <a:rPr lang="en-US" sz="900" dirty="0" smtClean="0"/>
              <a:t>cdn.ekendraonline.com/img/Secure-Satellite-Communication-Channel-and-Management.png</a:t>
            </a:r>
            <a:endParaRPr lang="en-US" sz="9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http://unbaja.ilearning.me/2015/10/28/pengertian-manfaat-macam-macam-jaringan-komputer/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http://www.portices.fr/formation/Res/Internet/Res/InternetMonde.gif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http://www.desktophdw.com/wallstock/technology-internet-concept-wallpapers.jpg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://lenadmin74.ru/pics/3256.jpg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://i.imgur.com/EIbQqWa.png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://www.cadelltechnologies.com/images/networkx.jpg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https://tr1.cbsistatic.com/hub/i/2014/04/07/9e04e7fa-7161-4aaf-bfb2-c697f69e02a9/ef4d92aa413b946497ece0a7ed4bbebf/system360m40.jpg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://3.bp.blogspot.com/-F-q1H4L8_eM/Ue7ed3zeggI/AAAAAAAAAEc/LVi7Zwa__kw/s1600/arpanet.png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://blog.webwerks.in/wp-content/uploads/2015/12/Cloud-migration-benefits.jpg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https://ru.wikipedia.org/wiki/</a:t>
            </a:r>
            <a:r>
              <a:rPr lang="ru-RU" sz="900" dirty="0" err="1"/>
              <a:t>Заглавная_страница</a:t>
            </a:r>
            <a:endParaRPr lang="ru-RU" sz="900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https://www.youtube.com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http://mediawiremobile.com/wp-content/uploads/2014/03/shutterstock_150465080-1024x768.jpg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https://jpstream.net/wp-content/uploads/2016/09/future-business-world.jpg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https://www.google.ru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https://www.yahoo.com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http://www.bisalicensing.com/wp-content/uploads/2015/05/world-license1.png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/>
              <a:t>http://image.vietnamnews.vn/uploadvnnews/Storage/Images/2015/7/27/22_2.jpg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https</a:t>
            </a:r>
            <a:r>
              <a:rPr lang="en-US" sz="900" dirty="0"/>
              <a:t>://transportnayachelyabinsk.ru/wp-content/uploads/2017/03/transportnaya_chelyabinsk_elektronniy.jpeg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://cdn1.techworld.com/cmsdata/slideshow/3259851/img_020111-modem-history-3_thumb800.jpg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://www.tec-wi.com.br/wp-content/uploads/2013/10/021010.jpg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://3.bp.blogspot.com/-F-q1H4L8_eM/Ue7ed3zeggI/AAAAAAAAAEc/LVi7Zwa__kw/s1600/arpanet.png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900" dirty="0" smtClean="0"/>
              <a:t>http</a:t>
            </a:r>
            <a:r>
              <a:rPr lang="en-US" sz="900" dirty="0"/>
              <a:t>://</a:t>
            </a:r>
            <a:r>
              <a:rPr lang="en-US" sz="900" dirty="0" smtClean="0"/>
              <a:t>s3.amazonaws.com/s3.timetoast.com/public/uploads/photos/9406682/1212274820_i-186.jpg?1484657113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19174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компьютерная сеть</a:t>
            </a:r>
          </a:p>
          <a:p>
            <a:r>
              <a:rPr lang="ru-RU" dirty="0" smtClean="0"/>
              <a:t>компьютеры-серверы и компьютеры-клиенты</a:t>
            </a:r>
          </a:p>
          <a:p>
            <a:r>
              <a:rPr lang="ru-RU" dirty="0" smtClean="0"/>
              <a:t>локальная сеть</a:t>
            </a:r>
          </a:p>
          <a:p>
            <a:r>
              <a:rPr lang="ru-RU" dirty="0" smtClean="0"/>
              <a:t>топология сети</a:t>
            </a:r>
          </a:p>
          <a:p>
            <a:r>
              <a:rPr lang="ru-RU" dirty="0" smtClean="0"/>
              <a:t>глобальная сеть</a:t>
            </a:r>
          </a:p>
          <a:p>
            <a:r>
              <a:rPr lang="ru-RU" dirty="0" smtClean="0"/>
              <a:t>сеть интернет</a:t>
            </a:r>
          </a:p>
          <a:p>
            <a:r>
              <a:rPr lang="ru-RU" dirty="0" smtClean="0"/>
              <a:t>протоколы передачи данных</a:t>
            </a:r>
          </a:p>
          <a:p>
            <a:r>
              <a:rPr lang="en-US" dirty="0" smtClean="0"/>
              <a:t>IP-</a:t>
            </a:r>
            <a:r>
              <a:rPr lang="ru-RU" dirty="0" smtClean="0"/>
              <a:t>адрес</a:t>
            </a:r>
          </a:p>
          <a:p>
            <a:r>
              <a:rPr lang="ru-RU" dirty="0" smtClean="0"/>
              <a:t>домен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7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Компьютерная сеть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331640" y="1093899"/>
            <a:ext cx="7526639" cy="74266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/>
              <a:t>Компьютерная сеть </a:t>
            </a:r>
            <a:r>
              <a:rPr lang="ru-RU" sz="2000" dirty="0"/>
              <a:t>–</a:t>
            </a:r>
            <a:r>
              <a:rPr lang="ru-RU" sz="2000" dirty="0" smtClean="0"/>
              <a:t> </a:t>
            </a:r>
            <a:r>
              <a:rPr lang="ru-RU" sz="2000" dirty="0"/>
              <a:t>это группа (два и более) компьютеров, </a:t>
            </a:r>
            <a:r>
              <a:rPr lang="ru-RU" sz="2000" dirty="0" smtClean="0"/>
              <a:t> соединённых каналами </a:t>
            </a:r>
            <a:r>
              <a:rPr lang="ru-RU" sz="2000" dirty="0"/>
              <a:t>передачи данных.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1505" y="1087461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539551" y="1037802"/>
            <a:ext cx="8280000" cy="879030"/>
            <a:chOff x="428596" y="5072074"/>
            <a:chExt cx="5929354" cy="1785950"/>
          </a:xfrm>
        </p:grpSpPr>
        <p:cxnSp>
          <p:nvCxnSpPr>
            <p:cNvPr id="6" name="Прям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1214324" y="2124247"/>
            <a:ext cx="7605228" cy="70788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/>
            <a:r>
              <a:rPr lang="ru-RU" sz="2000" dirty="0" smtClean="0"/>
              <a:t>быстрый </a:t>
            </a:r>
            <a:r>
              <a:rPr lang="ru-RU" sz="2000" dirty="0"/>
              <a:t>обмен данными между </a:t>
            </a:r>
            <a:r>
              <a:rPr lang="ru-RU" sz="2000" dirty="0" smtClean="0"/>
              <a:t>отдельными </a:t>
            </a:r>
            <a:br>
              <a:rPr lang="ru-RU" sz="2000" dirty="0" smtClean="0"/>
            </a:br>
            <a:r>
              <a:rPr lang="ru-RU" sz="2000" dirty="0" smtClean="0"/>
              <a:t>компьютерами </a:t>
            </a:r>
            <a:r>
              <a:rPr lang="ru-RU" sz="2000" dirty="0"/>
              <a:t>сети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938528" y="3060283"/>
            <a:ext cx="6881023" cy="70788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/>
            <a:r>
              <a:rPr lang="ru-RU" sz="2000" dirty="0" smtClean="0"/>
              <a:t>совместное </a:t>
            </a:r>
            <a:r>
              <a:rPr lang="ru-RU" sz="2000" dirty="0"/>
              <a:t>использование вычислительных ресурсов, принтеров</a:t>
            </a:r>
            <a:r>
              <a:rPr lang="ru-RU" sz="2000" dirty="0" smtClean="0"/>
              <a:t>, модемов, </a:t>
            </a:r>
            <a:r>
              <a:rPr lang="ru-RU" sz="2000" dirty="0"/>
              <a:t>устройств внешней памяти и т. п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67743" y="3981689"/>
            <a:ext cx="6551807" cy="70788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/>
            <a:r>
              <a:rPr lang="ru-RU" sz="2000" dirty="0" smtClean="0"/>
              <a:t>совместное </a:t>
            </a:r>
            <a:r>
              <a:rPr lang="ru-RU" sz="2000" dirty="0"/>
              <a:t>использование программного </a:t>
            </a:r>
            <a:r>
              <a:rPr lang="ru-RU" sz="2000" dirty="0" smtClean="0"/>
              <a:t>обеспечения </a:t>
            </a:r>
            <a:r>
              <a:rPr lang="ru-RU" sz="2000" dirty="0"/>
              <a:t>и баз </a:t>
            </a:r>
            <a:r>
              <a:rPr lang="ru-RU" sz="2000" dirty="0" smtClean="0"/>
              <a:t>данных</a:t>
            </a:r>
            <a:endParaRPr lang="ru-RU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931213" y="4905735"/>
            <a:ext cx="6888338" cy="70788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/>
            <a:r>
              <a:rPr lang="ru-RU" sz="2000" dirty="0" smtClean="0"/>
              <a:t>совместную </a:t>
            </a:r>
            <a:r>
              <a:rPr lang="ru-RU" sz="2000" dirty="0"/>
              <a:t>работу пользователей над некоторым заданием или </a:t>
            </a:r>
            <a:r>
              <a:rPr lang="ru-RU" sz="2000" dirty="0" smtClean="0"/>
              <a:t>проектом</a:t>
            </a:r>
            <a:endParaRPr lang="ru-RU" sz="20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31640" y="5858864"/>
            <a:ext cx="7487911" cy="70788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8775"/>
            <a:r>
              <a:rPr lang="ru-RU" sz="2000" dirty="0" smtClean="0"/>
              <a:t>возможность </a:t>
            </a:r>
            <a:r>
              <a:rPr lang="ru-RU" sz="2000" dirty="0"/>
              <a:t>удалённого управления компьютерами (диагностику, настройку и/или установку на них </a:t>
            </a:r>
            <a:r>
              <a:rPr lang="ru-RU" sz="2000" dirty="0" smtClean="0"/>
              <a:t>ПО и </a:t>
            </a:r>
            <a:r>
              <a:rPr lang="ru-RU" sz="2000" dirty="0"/>
              <a:t>т. п</a:t>
            </a:r>
            <a:r>
              <a:rPr lang="ru-RU" sz="2000" dirty="0" smtClean="0"/>
              <a:t>.)</a:t>
            </a:r>
            <a:endParaRPr lang="ru-RU" sz="2000" dirty="0"/>
          </a:p>
        </p:txBody>
      </p:sp>
      <p:pic>
        <p:nvPicPr>
          <p:cNvPr id="5123" name="Picture 3" descr="D:\Documents and Settings\Администратор.HOME-FDD52612A3\Рабочий стол\Ирина_Раб стол\10 Презентации для Босовой\11 класс\14-1-1\0_ece14_ddead003_orig —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46" y="2276872"/>
            <a:ext cx="1871635" cy="451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 and Settings\Администратор.HOME-FDD52612A3\Рабочий стол\Ирина_Раб стол\10 Презентации для Босовой\11 класс\14-1-1\501с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8" y="2124247"/>
            <a:ext cx="849314" cy="72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D:\Documents and Settings\Администратор.HOME-FDD52612A3\Рабочий стол\Ирина_Раб стол\10 Презентации для Босовой\11 класс\14-1-1\501с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88" y="5846750"/>
            <a:ext cx="849314" cy="72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D:\Documents and Settings\Администратор.HOME-FDD52612A3\Рабочий стол\Ирина_Раб стол\10 Презентации для Босовой\11 класс\14-1-1\501с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263" y="4905735"/>
            <a:ext cx="849314" cy="72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Documents and Settings\Администратор.HOME-FDD52612A3\Рабочий стол\Ирина_Раб стол\10 Презентации для Босовой\11 класс\14-1-1\501с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07" y="3051703"/>
            <a:ext cx="849314" cy="72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D:\Documents and Settings\Администратор.HOME-FDD52612A3\Рабочий стол\Ирина_Раб стол\10 Презентации для Босовой\11 класс\14-1-1\501с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289" y="3981689"/>
            <a:ext cx="849314" cy="720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 rot="16200000">
            <a:off x="-568691" y="4222236"/>
            <a:ext cx="27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СЕТИ ОБЕСПЕЧИВАЮТ</a:t>
            </a:r>
            <a:endParaRPr lang="ru-RU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308487" y="2124247"/>
            <a:ext cx="274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СЕТИ ОБЕСПЕЧИВАЮТ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5874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20" grpId="0" animBg="1"/>
      <p:bldP spid="1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 flipH="1">
            <a:off x="5276598" y="1146010"/>
            <a:ext cx="1464213" cy="33855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Клиент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 flipH="1">
            <a:off x="6576927" y="1866310"/>
            <a:ext cx="1464213" cy="33855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       Клиент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5344838" y="4274473"/>
            <a:ext cx="1464213" cy="338554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ru-RU" sz="1600" dirty="0" smtClean="0"/>
              <a:t>Клиент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 flipH="1">
            <a:off x="683568" y="1948731"/>
            <a:ext cx="2652999" cy="33855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dirty="0" smtClean="0"/>
              <a:t>Сервер</a:t>
            </a:r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«Клиент-сервер»</a:t>
            </a:r>
            <a:endParaRPr lang="ru-RU" dirty="0"/>
          </a:p>
        </p:txBody>
      </p:sp>
      <p:sp>
        <p:nvSpPr>
          <p:cNvPr id="10" name="Параллелограмм 9"/>
          <p:cNvSpPr/>
          <p:nvPr/>
        </p:nvSpPr>
        <p:spPr>
          <a:xfrm rot="19815056">
            <a:off x="1801895" y="1758536"/>
            <a:ext cx="3526197" cy="729022"/>
          </a:xfrm>
          <a:prstGeom prst="parallelogram">
            <a:avLst>
              <a:gd name="adj" fmla="val 57571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 rot="1784944" flipH="1">
            <a:off x="4503408" y="1760041"/>
            <a:ext cx="3522546" cy="729022"/>
          </a:xfrm>
          <a:prstGeom prst="parallelogram">
            <a:avLst>
              <a:gd name="adj" fmla="val 57571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 flipH="1">
            <a:off x="2214059" y="1755578"/>
            <a:ext cx="5397472" cy="3096344"/>
          </a:xfrm>
          <a:prstGeom prst="diamond">
            <a:avLst/>
          </a:prstGeom>
          <a:blipFill>
            <a:blip r:embed="rId2"/>
            <a:tile tx="0" ty="0" sx="100000" sy="100000" flip="none" algn="tl"/>
          </a:blip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D:\Documents and Settings\Администратор.HOME-FDD52612A3\Рабочий стол\Ирина_Раб стол\10 Презентации для Босовой\11 класс\14-1-1\501с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054" y="1341978"/>
            <a:ext cx="975767" cy="8271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араллелограмм 8"/>
          <p:cNvSpPr/>
          <p:nvPr/>
        </p:nvSpPr>
        <p:spPr>
          <a:xfrm rot="19815056">
            <a:off x="4573093" y="2141315"/>
            <a:ext cx="1985772" cy="729022"/>
          </a:xfrm>
          <a:prstGeom prst="parallelogram">
            <a:avLst>
              <a:gd name="adj" fmla="val 57571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D:\Documents and Settings\Администратор.HOME-FDD52612A3\Рабочий стол\Ирина_Раб стол\10 Презентации для Босовой\11 класс\14-1-1\501с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196" y="2208018"/>
            <a:ext cx="975767" cy="8271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лилиния 10"/>
          <p:cNvSpPr/>
          <p:nvPr/>
        </p:nvSpPr>
        <p:spPr>
          <a:xfrm flipH="1">
            <a:off x="4910774" y="2465507"/>
            <a:ext cx="1343025" cy="1609725"/>
          </a:xfrm>
          <a:custGeom>
            <a:avLst/>
            <a:gdLst>
              <a:gd name="connsiteX0" fmla="*/ 476250 w 1343025"/>
              <a:gd name="connsiteY0" fmla="*/ 676275 h 1609725"/>
              <a:gd name="connsiteX1" fmla="*/ 476250 w 1343025"/>
              <a:gd name="connsiteY1" fmla="*/ 1343025 h 1609725"/>
              <a:gd name="connsiteX2" fmla="*/ 1343025 w 1343025"/>
              <a:gd name="connsiteY2" fmla="*/ 838200 h 1609725"/>
              <a:gd name="connsiteX3" fmla="*/ 1343025 w 1343025"/>
              <a:gd name="connsiteY3" fmla="*/ 0 h 1609725"/>
              <a:gd name="connsiteX4" fmla="*/ 0 w 1343025"/>
              <a:gd name="connsiteY4" fmla="*/ 762000 h 1609725"/>
              <a:gd name="connsiteX5" fmla="*/ 0 w 1343025"/>
              <a:gd name="connsiteY5" fmla="*/ 1609725 h 1609725"/>
              <a:gd name="connsiteX6" fmla="*/ 152400 w 1343025"/>
              <a:gd name="connsiteY6" fmla="*/ 1543050 h 1609725"/>
              <a:gd name="connsiteX7" fmla="*/ 152400 w 1343025"/>
              <a:gd name="connsiteY7" fmla="*/ 885825 h 1609725"/>
              <a:gd name="connsiteX8" fmla="*/ 476250 w 1343025"/>
              <a:gd name="connsiteY8" fmla="*/ 6762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025" h="1609725">
                <a:moveTo>
                  <a:pt x="476250" y="676275"/>
                </a:moveTo>
                <a:lnTo>
                  <a:pt x="476250" y="1343025"/>
                </a:lnTo>
                <a:lnTo>
                  <a:pt x="1343025" y="838200"/>
                </a:lnTo>
                <a:lnTo>
                  <a:pt x="1343025" y="0"/>
                </a:lnTo>
                <a:lnTo>
                  <a:pt x="0" y="762000"/>
                </a:lnTo>
                <a:lnTo>
                  <a:pt x="0" y="1609725"/>
                </a:lnTo>
                <a:lnTo>
                  <a:pt x="152400" y="1543050"/>
                </a:lnTo>
                <a:lnTo>
                  <a:pt x="152400" y="885825"/>
                </a:lnTo>
                <a:lnTo>
                  <a:pt x="476250" y="67627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 flipH="1">
            <a:off x="3561615" y="1700808"/>
            <a:ext cx="1343025" cy="1609725"/>
          </a:xfrm>
          <a:custGeom>
            <a:avLst/>
            <a:gdLst>
              <a:gd name="connsiteX0" fmla="*/ 476250 w 1343025"/>
              <a:gd name="connsiteY0" fmla="*/ 676275 h 1609725"/>
              <a:gd name="connsiteX1" fmla="*/ 476250 w 1343025"/>
              <a:gd name="connsiteY1" fmla="*/ 1343025 h 1609725"/>
              <a:gd name="connsiteX2" fmla="*/ 1343025 w 1343025"/>
              <a:gd name="connsiteY2" fmla="*/ 838200 h 1609725"/>
              <a:gd name="connsiteX3" fmla="*/ 1343025 w 1343025"/>
              <a:gd name="connsiteY3" fmla="*/ 0 h 1609725"/>
              <a:gd name="connsiteX4" fmla="*/ 0 w 1343025"/>
              <a:gd name="connsiteY4" fmla="*/ 762000 h 1609725"/>
              <a:gd name="connsiteX5" fmla="*/ 0 w 1343025"/>
              <a:gd name="connsiteY5" fmla="*/ 1609725 h 1609725"/>
              <a:gd name="connsiteX6" fmla="*/ 152400 w 1343025"/>
              <a:gd name="connsiteY6" fmla="*/ 1543050 h 1609725"/>
              <a:gd name="connsiteX7" fmla="*/ 152400 w 1343025"/>
              <a:gd name="connsiteY7" fmla="*/ 885825 h 1609725"/>
              <a:gd name="connsiteX8" fmla="*/ 476250 w 1343025"/>
              <a:gd name="connsiteY8" fmla="*/ 6762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025" h="1609725">
                <a:moveTo>
                  <a:pt x="476250" y="676275"/>
                </a:moveTo>
                <a:lnTo>
                  <a:pt x="476250" y="1343025"/>
                </a:lnTo>
                <a:lnTo>
                  <a:pt x="1343025" y="838200"/>
                </a:lnTo>
                <a:lnTo>
                  <a:pt x="1343025" y="0"/>
                </a:lnTo>
                <a:lnTo>
                  <a:pt x="0" y="762000"/>
                </a:lnTo>
                <a:lnTo>
                  <a:pt x="0" y="1609725"/>
                </a:lnTo>
                <a:lnTo>
                  <a:pt x="152400" y="1543050"/>
                </a:lnTo>
                <a:lnTo>
                  <a:pt x="152400" y="885825"/>
                </a:lnTo>
                <a:lnTo>
                  <a:pt x="476250" y="67627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3571913" y="2453276"/>
            <a:ext cx="1343025" cy="1609725"/>
          </a:xfrm>
          <a:custGeom>
            <a:avLst/>
            <a:gdLst>
              <a:gd name="connsiteX0" fmla="*/ 476250 w 1343025"/>
              <a:gd name="connsiteY0" fmla="*/ 676275 h 1609725"/>
              <a:gd name="connsiteX1" fmla="*/ 476250 w 1343025"/>
              <a:gd name="connsiteY1" fmla="*/ 1343025 h 1609725"/>
              <a:gd name="connsiteX2" fmla="*/ 1343025 w 1343025"/>
              <a:gd name="connsiteY2" fmla="*/ 838200 h 1609725"/>
              <a:gd name="connsiteX3" fmla="*/ 1343025 w 1343025"/>
              <a:gd name="connsiteY3" fmla="*/ 0 h 1609725"/>
              <a:gd name="connsiteX4" fmla="*/ 0 w 1343025"/>
              <a:gd name="connsiteY4" fmla="*/ 762000 h 1609725"/>
              <a:gd name="connsiteX5" fmla="*/ 0 w 1343025"/>
              <a:gd name="connsiteY5" fmla="*/ 1609725 h 1609725"/>
              <a:gd name="connsiteX6" fmla="*/ 152400 w 1343025"/>
              <a:gd name="connsiteY6" fmla="*/ 1543050 h 1609725"/>
              <a:gd name="connsiteX7" fmla="*/ 152400 w 1343025"/>
              <a:gd name="connsiteY7" fmla="*/ 885825 h 1609725"/>
              <a:gd name="connsiteX8" fmla="*/ 476250 w 1343025"/>
              <a:gd name="connsiteY8" fmla="*/ 676275 h 1609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43025" h="1609725">
                <a:moveTo>
                  <a:pt x="476250" y="676275"/>
                </a:moveTo>
                <a:lnTo>
                  <a:pt x="476250" y="1343025"/>
                </a:lnTo>
                <a:lnTo>
                  <a:pt x="1343025" y="838200"/>
                </a:lnTo>
                <a:lnTo>
                  <a:pt x="1343025" y="0"/>
                </a:lnTo>
                <a:lnTo>
                  <a:pt x="0" y="762000"/>
                </a:lnTo>
                <a:lnTo>
                  <a:pt x="0" y="1609725"/>
                </a:lnTo>
                <a:lnTo>
                  <a:pt x="152400" y="1543050"/>
                </a:lnTo>
                <a:lnTo>
                  <a:pt x="152400" y="885825"/>
                </a:lnTo>
                <a:lnTo>
                  <a:pt x="476250" y="67627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 w="3175">
            <a:solidFill>
              <a:schemeClr val="bg1">
                <a:lumMod val="6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D:\Documents and Settings\Администратор.HOME-FDD52612A3\Рабочий стол\Ирина_Раб стол\10 Презентации для Босовой\11 класс\14-1-1\501с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80" y="3033978"/>
            <a:ext cx="975767" cy="827199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 and Settings\Администратор.HOME-FDD52612A3\Рабочий стол\Ирина_Раб стол\10 Презентации для Босовой\11 класс\14-1-1\server-relocati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60950" y="1970005"/>
            <a:ext cx="1021927" cy="94881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олилиния 25"/>
          <p:cNvSpPr/>
          <p:nvPr/>
        </p:nvSpPr>
        <p:spPr>
          <a:xfrm flipH="1">
            <a:off x="1174710" y="2286481"/>
            <a:ext cx="4787070" cy="2615127"/>
          </a:xfrm>
          <a:custGeom>
            <a:avLst/>
            <a:gdLst>
              <a:gd name="connsiteX0" fmla="*/ 0 w 4348716"/>
              <a:gd name="connsiteY0" fmla="*/ 2232837 h 2700669"/>
              <a:gd name="connsiteX1" fmla="*/ 0 w 4348716"/>
              <a:gd name="connsiteY1" fmla="*/ 2700669 h 2700669"/>
              <a:gd name="connsiteX2" fmla="*/ 4348716 w 4348716"/>
              <a:gd name="connsiteY2" fmla="*/ 2700669 h 2700669"/>
              <a:gd name="connsiteX3" fmla="*/ 4348716 w 4348716"/>
              <a:gd name="connsiteY3" fmla="*/ 0 h 2700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48716" h="2700669">
                <a:moveTo>
                  <a:pt x="0" y="2232837"/>
                </a:moveTo>
                <a:lnTo>
                  <a:pt x="0" y="2700669"/>
                </a:lnTo>
                <a:lnTo>
                  <a:pt x="4348716" y="2700669"/>
                </a:lnTo>
                <a:lnTo>
                  <a:pt x="4348716" y="0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  <a:effectLst>
            <a:glow rad="127000">
              <a:schemeClr val="accent1">
                <a:alpha val="0"/>
              </a:schemeClr>
            </a:glow>
            <a:softEdge rad="0"/>
          </a:effectLst>
          <a:scene3d>
            <a:camera prst="orthographicFront"/>
            <a:lightRig rig="sof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 flipH="1">
            <a:off x="683568" y="5074961"/>
            <a:ext cx="4791918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Сервер</a:t>
            </a:r>
            <a:r>
              <a:rPr lang="ru-RU" dirty="0" smtClean="0"/>
              <a:t> </a:t>
            </a:r>
            <a:r>
              <a:rPr lang="ru-RU" dirty="0"/>
              <a:t>(от англ. </a:t>
            </a:r>
            <a:r>
              <a:rPr lang="ru-RU" i="1" dirty="0" err="1"/>
              <a:t>server</a:t>
            </a:r>
            <a:r>
              <a:rPr lang="ru-RU" dirty="0"/>
              <a:t>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ru-RU" dirty="0"/>
              <a:t>обслуживающий) </a:t>
            </a:r>
            <a:r>
              <a:rPr lang="en-US" dirty="0" smtClean="0"/>
              <a:t>– </a:t>
            </a:r>
            <a:r>
              <a:rPr lang="ru-RU" dirty="0" smtClean="0"/>
              <a:t>компьютер,</a:t>
            </a:r>
            <a:r>
              <a:rPr lang="en-US" dirty="0" smtClean="0"/>
              <a:t> </a:t>
            </a:r>
            <a:r>
              <a:rPr lang="ru-RU" dirty="0" smtClean="0"/>
              <a:t>предоставляющий </a:t>
            </a:r>
            <a:r>
              <a:rPr lang="ru-RU" dirty="0"/>
              <a:t>доступ к собственным ресурсам </a:t>
            </a:r>
            <a:r>
              <a:rPr lang="ru-RU" dirty="0" smtClean="0"/>
              <a:t>другим</a:t>
            </a:r>
            <a:r>
              <a:rPr lang="en-US" dirty="0" smtClean="0"/>
              <a:t> </a:t>
            </a:r>
            <a:r>
              <a:rPr lang="ru-RU" dirty="0" smtClean="0"/>
              <a:t>компьютерам </a:t>
            </a:r>
            <a:r>
              <a:rPr lang="ru-RU" dirty="0"/>
              <a:t>и/или управляющий </a:t>
            </a:r>
            <a:r>
              <a:rPr lang="en-US" dirty="0" smtClean="0"/>
              <a:t> </a:t>
            </a:r>
            <a:r>
              <a:rPr lang="ru-RU" dirty="0" smtClean="0"/>
              <a:t>распределением ресурсов</a:t>
            </a:r>
            <a:r>
              <a:rPr lang="en-US" dirty="0" smtClean="0"/>
              <a:t> </a:t>
            </a:r>
            <a:r>
              <a:rPr lang="ru-RU" dirty="0" smtClean="0"/>
              <a:t>сети.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 flipH="1">
            <a:off x="5569792" y="5074961"/>
            <a:ext cx="2962648" cy="147732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r>
              <a:rPr lang="ru-RU" b="1" dirty="0" smtClean="0"/>
              <a:t>Клиент</a:t>
            </a:r>
            <a:r>
              <a:rPr lang="ru-RU" dirty="0" smtClean="0"/>
              <a:t> </a:t>
            </a:r>
            <a:r>
              <a:rPr lang="ru-RU" dirty="0"/>
              <a:t>(рабочая станция) </a:t>
            </a:r>
            <a:r>
              <a:rPr lang="ru-RU" dirty="0" smtClean="0"/>
              <a:t>– </a:t>
            </a:r>
            <a:r>
              <a:rPr lang="ru-RU" dirty="0"/>
              <a:t>компьютер, использующий </a:t>
            </a:r>
            <a:r>
              <a:rPr lang="ru-RU" dirty="0" smtClean="0"/>
              <a:t>ресурсы </a:t>
            </a:r>
            <a:r>
              <a:rPr lang="ru-RU" dirty="0"/>
              <a:t>сервера.</a:t>
            </a:r>
          </a:p>
        </p:txBody>
      </p:sp>
      <p:sp>
        <p:nvSpPr>
          <p:cNvPr id="29" name="Полилиния 28"/>
          <p:cNvSpPr/>
          <p:nvPr/>
        </p:nvSpPr>
        <p:spPr>
          <a:xfrm>
            <a:off x="899592" y="836712"/>
            <a:ext cx="4995974" cy="1119679"/>
          </a:xfrm>
          <a:custGeom>
            <a:avLst/>
            <a:gdLst>
              <a:gd name="connsiteX0" fmla="*/ 4720856 w 4720856"/>
              <a:gd name="connsiteY0" fmla="*/ 414670 h 1063256"/>
              <a:gd name="connsiteX1" fmla="*/ 4720856 w 4720856"/>
              <a:gd name="connsiteY1" fmla="*/ 0 h 1063256"/>
              <a:gd name="connsiteX2" fmla="*/ 0 w 4720856"/>
              <a:gd name="connsiteY2" fmla="*/ 0 h 1063256"/>
              <a:gd name="connsiteX3" fmla="*/ 0 w 4720856"/>
              <a:gd name="connsiteY3" fmla="*/ 1063256 h 1063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20856" h="1063256">
                <a:moveTo>
                  <a:pt x="4720856" y="414670"/>
                </a:moveTo>
                <a:lnTo>
                  <a:pt x="4720856" y="0"/>
                </a:lnTo>
                <a:lnTo>
                  <a:pt x="0" y="0"/>
                </a:lnTo>
                <a:lnTo>
                  <a:pt x="0" y="1063256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  <a:effectLst>
            <a:glow rad="127000">
              <a:schemeClr val="accent1">
                <a:alpha val="0"/>
              </a:schemeClr>
            </a:glow>
            <a:softEdge rad="0"/>
          </a:effectLst>
          <a:scene3d>
            <a:camera prst="orthographicFront"/>
            <a:lightRig rig="sof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899592" y="2030819"/>
            <a:ext cx="7632848" cy="2955851"/>
          </a:xfrm>
          <a:custGeom>
            <a:avLst/>
            <a:gdLst>
              <a:gd name="connsiteX0" fmla="*/ 6741042 w 7347098"/>
              <a:gd name="connsiteY0" fmla="*/ 0 h 2955851"/>
              <a:gd name="connsiteX1" fmla="*/ 7347098 w 7347098"/>
              <a:gd name="connsiteY1" fmla="*/ 0 h 2955851"/>
              <a:gd name="connsiteX2" fmla="*/ 7347098 w 7347098"/>
              <a:gd name="connsiteY2" fmla="*/ 2955851 h 2955851"/>
              <a:gd name="connsiteX3" fmla="*/ 0 w 7347098"/>
              <a:gd name="connsiteY3" fmla="*/ 2955851 h 2955851"/>
              <a:gd name="connsiteX4" fmla="*/ 0 w 7347098"/>
              <a:gd name="connsiteY4" fmla="*/ 255181 h 295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47098" h="2955851">
                <a:moveTo>
                  <a:pt x="6741042" y="0"/>
                </a:moveTo>
                <a:lnTo>
                  <a:pt x="7347098" y="0"/>
                </a:lnTo>
                <a:lnTo>
                  <a:pt x="7347098" y="2955851"/>
                </a:lnTo>
                <a:lnTo>
                  <a:pt x="0" y="2955851"/>
                </a:lnTo>
                <a:lnTo>
                  <a:pt x="0" y="255181"/>
                </a:lnTo>
              </a:path>
            </a:pathLst>
          </a:custGeom>
          <a:ln w="28575">
            <a:solidFill>
              <a:schemeClr val="bg1">
                <a:lumMod val="85000"/>
              </a:schemeClr>
            </a:solidFill>
            <a:headEnd type="oval" w="med" len="med"/>
            <a:tailEnd type="oval" w="med" len="med"/>
          </a:ln>
          <a:effectLst>
            <a:glow rad="127000">
              <a:schemeClr val="accent1">
                <a:alpha val="0"/>
              </a:schemeClr>
            </a:glow>
            <a:softEdge rad="0"/>
          </a:effectLst>
          <a:scene3d>
            <a:camera prst="orthographicFront"/>
            <a:lightRig rig="sof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D:\Documents and Settings\Администратор.HOME-FDD52612A3\Рабочий стол\Ирина_Раб стол\10 Презентации для Босовой\11 класс\14-1-1\printer-laser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26618" y="2773520"/>
            <a:ext cx="634332" cy="73522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Documents and Settings\Администратор.HOME-FDD52612A3\Рабочий стол\Ирина_Раб стол\10 Презентации для Босовой\11 класс\14-1-1\artshare_ru-plants-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75825" y="2505670"/>
            <a:ext cx="518405" cy="913380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6222079" y="893135"/>
            <a:ext cx="2310361" cy="887473"/>
            <a:chOff x="6222079" y="893135"/>
            <a:chExt cx="2310361" cy="887473"/>
          </a:xfrm>
          <a:solidFill>
            <a:schemeClr val="bg1">
              <a:lumMod val="75000"/>
            </a:schemeClr>
          </a:solidFill>
        </p:grpSpPr>
        <p:sp>
          <p:nvSpPr>
            <p:cNvPr id="38" name="Прямоугольник 37"/>
            <p:cNvSpPr/>
            <p:nvPr/>
          </p:nvSpPr>
          <p:spPr>
            <a:xfrm>
              <a:off x="6222079" y="893135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6490924" y="893135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759769" y="893135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028614" y="893135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297459" y="893135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566304" y="893135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835149" y="893135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103994" y="893135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8372839" y="893135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7028614" y="1135759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7297459" y="1135759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7566304" y="1135759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7835149" y="1135759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103994" y="1135759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8372839" y="1135759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028614" y="1378383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7297459" y="1378383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63" name="Прямоугольник 62"/>
            <p:cNvSpPr/>
            <p:nvPr/>
          </p:nvSpPr>
          <p:spPr>
            <a:xfrm>
              <a:off x="7566304" y="1378383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64" name="Прямоугольник 63"/>
            <p:cNvSpPr/>
            <p:nvPr/>
          </p:nvSpPr>
          <p:spPr>
            <a:xfrm>
              <a:off x="7835149" y="1378383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103994" y="1378383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8372839" y="1378383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67" name="Прямоугольник 66"/>
            <p:cNvSpPr/>
            <p:nvPr/>
          </p:nvSpPr>
          <p:spPr>
            <a:xfrm>
              <a:off x="6759769" y="1621007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7028614" y="1621007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297459" y="1621007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7566304" y="1621007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71" name="Прямоугольник 70"/>
            <p:cNvSpPr/>
            <p:nvPr/>
          </p:nvSpPr>
          <p:spPr>
            <a:xfrm>
              <a:off x="7835149" y="1621007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8103994" y="1621007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0</a:t>
              </a:r>
              <a:endParaRPr lang="ru-RU" sz="1200" dirty="0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8372839" y="1621007"/>
              <a:ext cx="159601" cy="15960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/>
                <a:t>1</a:t>
              </a:r>
              <a:endParaRPr lang="ru-RU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193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550984" y="1124744"/>
            <a:ext cx="8413504" cy="5544616"/>
          </a:xfrm>
          <a:prstGeom prst="snip1Rect">
            <a:avLst>
              <a:gd name="adj" fmla="val 0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сетей</a:t>
            </a:r>
            <a:endParaRPr lang="ru-RU" dirty="0"/>
          </a:p>
        </p:txBody>
      </p:sp>
      <p:sp>
        <p:nvSpPr>
          <p:cNvPr id="54" name="Прямоугольник 53"/>
          <p:cNvSpPr/>
          <p:nvPr/>
        </p:nvSpPr>
        <p:spPr>
          <a:xfrm flipV="1">
            <a:off x="4185340" y="6038359"/>
            <a:ext cx="4563197" cy="504056"/>
          </a:xfrm>
          <a:prstGeom prst="round1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 flipV="1">
            <a:off x="827584" y="6058924"/>
            <a:ext cx="3744416" cy="504056"/>
          </a:xfrm>
          <a:prstGeom prst="round1Rect">
            <a:avLst>
              <a:gd name="adj" fmla="val 50000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 algn="ctr"/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52120" y="1003336"/>
            <a:ext cx="3096418" cy="504056"/>
          </a:xfrm>
          <a:prstGeom prst="round1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архитектуре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03391" y="980728"/>
            <a:ext cx="5101136" cy="504056"/>
          </a:xfrm>
          <a:prstGeom prst="round1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36000" rtlCol="0" anchor="t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По территориальной распространенности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83568" y="1412776"/>
            <a:ext cx="8148336" cy="4752529"/>
          </a:xfrm>
          <a:prstGeom prst="snip1Rect">
            <a:avLst>
              <a:gd name="adj" fmla="val 0"/>
            </a:avLst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971600" y="6205692"/>
            <a:ext cx="3429765" cy="307777"/>
          </a:xfrm>
          <a:prstGeom prst="rect">
            <a:avLst/>
          </a:prstGeom>
          <a:solidFill>
            <a:srgbClr val="00B0F0">
              <a:alpha val="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По скорости передачи данных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722111" y="6178359"/>
            <a:ext cx="3990802" cy="307777"/>
          </a:xfrm>
          <a:prstGeom prst="rect">
            <a:avLst/>
          </a:prstGeom>
          <a:solidFill>
            <a:srgbClr val="00B0F0">
              <a:alpha val="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bg1"/>
                </a:solidFill>
              </a:rPr>
              <a:t>По типу среды передачи данных</a:t>
            </a:r>
            <a:endParaRPr lang="ru-RU" sz="2000" b="1" dirty="0">
              <a:solidFill>
                <a:schemeClr val="bg1"/>
              </a:solidFill>
            </a:endParaRPr>
          </a:p>
        </p:txBody>
      </p:sp>
      <p:cxnSp>
        <p:nvCxnSpPr>
          <p:cNvPr id="61" name="Прямая линия 60"/>
          <p:cNvCxnSpPr/>
          <p:nvPr/>
        </p:nvCxnSpPr>
        <p:spPr>
          <a:xfrm>
            <a:off x="743701" y="1484921"/>
            <a:ext cx="0" cy="4644000"/>
          </a:xfrm>
          <a:prstGeom prst="line">
            <a:avLst/>
          </a:prstGeom>
          <a:ln w="57150">
            <a:solidFill>
              <a:schemeClr val="bg1">
                <a:lumMod val="75000"/>
              </a:schemeClr>
            </a:solidFill>
            <a:prstDash val="sysDot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Начало"/>
          <p:cNvGrpSpPr/>
          <p:nvPr/>
        </p:nvGrpSpPr>
        <p:grpSpPr>
          <a:xfrm>
            <a:off x="1445368" y="2204864"/>
            <a:ext cx="6624736" cy="2308324"/>
            <a:chOff x="1445368" y="2204864"/>
            <a:chExt cx="6624736" cy="2308324"/>
          </a:xfrm>
        </p:grpSpPr>
        <p:sp>
          <p:nvSpPr>
            <p:cNvPr id="63" name="TextBox 62"/>
            <p:cNvSpPr txBox="1"/>
            <p:nvPr/>
          </p:nvSpPr>
          <p:spPr>
            <a:xfrm>
              <a:off x="1445368" y="2204864"/>
              <a:ext cx="662473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/>
                <a:t>Компьютерные сети могут быть классифицированы по </a:t>
              </a:r>
              <a:r>
                <a:rPr lang="ru-RU" dirty="0" smtClean="0"/>
                <a:t>разным основаниям</a:t>
              </a:r>
              <a:r>
                <a:rPr lang="ru-RU" dirty="0"/>
                <a:t>: </a:t>
              </a:r>
              <a:endParaRPr lang="ru-RU" dirty="0" smtClean="0"/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dirty="0" smtClean="0"/>
                <a:t>по </a:t>
              </a:r>
              <a:r>
                <a:rPr lang="ru-RU" dirty="0"/>
                <a:t>территориальной </a:t>
              </a:r>
              <a:r>
                <a:rPr lang="ru-RU" dirty="0" smtClean="0"/>
                <a:t>распространённости 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dirty="0" smtClean="0"/>
                <a:t>по архитектуре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dirty="0" smtClean="0"/>
                <a:t>по </a:t>
              </a:r>
              <a:r>
                <a:rPr lang="ru-RU" dirty="0"/>
                <a:t>скорости передачи </a:t>
              </a:r>
              <a:r>
                <a:rPr lang="ru-RU" dirty="0" smtClean="0"/>
                <a:t>данных</a:t>
              </a:r>
            </a:p>
            <a:p>
              <a:pPr marL="285750" indent="-285750" algn="just">
                <a:buFont typeface="Arial" pitchFamily="34" charset="0"/>
                <a:buChar char="•"/>
              </a:pPr>
              <a:r>
                <a:rPr lang="ru-RU" dirty="0" smtClean="0"/>
                <a:t>по назначению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ru-RU" dirty="0" smtClean="0"/>
                <a:t>по типу среды (каналов) </a:t>
              </a:r>
              <a:r>
                <a:rPr lang="ru-RU" dirty="0"/>
                <a:t>передачи данных </a:t>
              </a:r>
              <a:r>
                <a:rPr lang="ru-RU" dirty="0" smtClean="0"/>
                <a:t/>
              </a:r>
              <a:br>
                <a:rPr lang="ru-RU" dirty="0" smtClean="0"/>
              </a:br>
              <a:r>
                <a:rPr lang="ru-RU" dirty="0" smtClean="0"/>
                <a:t>и </a:t>
              </a:r>
              <a:r>
                <a:rPr lang="ru-RU" dirty="0"/>
                <a:t>др.</a:t>
              </a:r>
            </a:p>
          </p:txBody>
        </p:sp>
        <p:pic>
          <p:nvPicPr>
            <p:cNvPr id="64" name="Рисунок 63" descr="клик.png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tretch>
              <a:fillRect/>
            </a:stretch>
          </p:blipFill>
          <p:spPr>
            <a:xfrm>
              <a:off x="7380312" y="3693662"/>
              <a:ext cx="573821" cy="789248"/>
            </a:xfrm>
            <a:prstGeom prst="rect">
              <a:avLst/>
            </a:prstGeom>
          </p:spPr>
        </p:pic>
      </p:grpSp>
      <p:grpSp>
        <p:nvGrpSpPr>
          <p:cNvPr id="22" name="Скорость_лист"/>
          <p:cNvGrpSpPr/>
          <p:nvPr/>
        </p:nvGrpSpPr>
        <p:grpSpPr>
          <a:xfrm>
            <a:off x="683568" y="980728"/>
            <a:ext cx="8148336" cy="5582252"/>
            <a:chOff x="683568" y="980728"/>
            <a:chExt cx="8148336" cy="5582252"/>
          </a:xfrm>
        </p:grpSpPr>
        <p:grpSp>
          <p:nvGrpSpPr>
            <p:cNvPr id="13" name="Скорость_лист1"/>
            <p:cNvGrpSpPr/>
            <p:nvPr/>
          </p:nvGrpSpPr>
          <p:grpSpPr>
            <a:xfrm>
              <a:off x="683568" y="980728"/>
              <a:ext cx="8148336" cy="5582252"/>
              <a:chOff x="683568" y="980728"/>
              <a:chExt cx="8148336" cy="5582252"/>
            </a:xfrm>
          </p:grpSpPr>
          <p:sp>
            <p:nvSpPr>
              <p:cNvPr id="16" name="Прямоугольник 15"/>
              <p:cNvSpPr/>
              <p:nvPr/>
            </p:nvSpPr>
            <p:spPr>
              <a:xfrm flipV="1">
                <a:off x="4185340" y="6038359"/>
                <a:ext cx="4563197" cy="504056"/>
              </a:xfrm>
              <a:prstGeom prst="round1Rect">
                <a:avLst>
                  <a:gd name="adj" fmla="val 50000"/>
                </a:avLst>
              </a:prstGeom>
              <a:solidFill>
                <a:srgbClr val="A7E8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rtlCol="0" anchor="t"/>
              <a:lstStyle/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 flipV="1">
                <a:off x="827584" y="6058924"/>
                <a:ext cx="3744416" cy="504056"/>
              </a:xfrm>
              <a:prstGeom prst="round1Rect">
                <a:avLst>
                  <a:gd name="adj" fmla="val 5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rtlCol="0" anchor="t"/>
              <a:lstStyle/>
              <a:p>
                <a:pPr algn="ctr"/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Прямоугольник 9"/>
              <p:cNvSpPr/>
              <p:nvPr/>
            </p:nvSpPr>
            <p:spPr>
              <a:xfrm>
                <a:off x="5652120" y="1003336"/>
                <a:ext cx="3096418" cy="504056"/>
              </a:xfrm>
              <a:prstGeom prst="round1Rect">
                <a:avLst>
                  <a:gd name="adj" fmla="val 5000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rtlCol="0" anchor="t"/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</a:rPr>
                  <a:t>По архитектуре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803391" y="980728"/>
                <a:ext cx="5101136" cy="504056"/>
              </a:xfrm>
              <a:prstGeom prst="round1Rect">
                <a:avLst>
                  <a:gd name="adj" fmla="val 50000"/>
                </a:avLst>
              </a:prstGeom>
              <a:solidFill>
                <a:srgbClr val="DDF0C8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rIns="36000" rtlCol="0" anchor="t"/>
              <a:lstStyle/>
              <a:p>
                <a:pPr algn="ctr"/>
                <a:r>
                  <a:rPr lang="ru-RU" sz="2000" b="1" dirty="0">
                    <a:solidFill>
                      <a:schemeClr val="bg1"/>
                    </a:solidFill>
                  </a:rPr>
                  <a:t>По территориальной распространенности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71600" y="6205692"/>
                <a:ext cx="3429765" cy="307777"/>
              </a:xfrm>
              <a:prstGeom prst="rect">
                <a:avLst/>
              </a:prstGeom>
              <a:solidFill>
                <a:srgbClr val="00B0F0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ru-RU" sz="2000" b="1" dirty="0" smtClean="0">
                    <a:solidFill>
                      <a:schemeClr val="bg1"/>
                    </a:solidFill>
                  </a:rPr>
                  <a:t>По скорости передачи данных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722111" y="6178359"/>
                <a:ext cx="3990802" cy="307777"/>
              </a:xfrm>
              <a:prstGeom prst="rect">
                <a:avLst/>
              </a:prstGeom>
              <a:solidFill>
                <a:srgbClr val="00B0F0">
                  <a:alpha val="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just"/>
                <a:r>
                  <a:rPr lang="ru-RU" sz="2000" b="1" dirty="0" smtClean="0">
                    <a:solidFill>
                      <a:schemeClr val="bg1"/>
                    </a:solidFill>
                  </a:rPr>
                  <a:t>По типу среды передачи данных</a:t>
                </a:r>
                <a:endParaRPr lang="ru-RU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Прямоугольник  19"/>
              <p:cNvSpPr/>
              <p:nvPr/>
            </p:nvSpPr>
            <p:spPr>
              <a:xfrm>
                <a:off x="683568" y="1412776"/>
                <a:ext cx="8148336" cy="4752529"/>
              </a:xfrm>
              <a:prstGeom prst="snip1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8" name="Прямая линия 17"/>
              <p:cNvCxnSpPr/>
              <p:nvPr/>
            </p:nvCxnSpPr>
            <p:spPr>
              <a:xfrm>
                <a:off x="743701" y="1484921"/>
                <a:ext cx="0" cy="464400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ot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968490" y="1412776"/>
                <a:ext cx="774442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dirty="0" smtClean="0">
                    <a:solidFill>
                      <a:srgbClr val="0070C0"/>
                    </a:solidFill>
                  </a:rPr>
                  <a:t>По скорости передачи данных</a:t>
                </a:r>
                <a:endParaRPr lang="ru-RU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968490" y="1812886"/>
                <a:ext cx="7744423" cy="140038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dirty="0"/>
                  <a:t>Скорость передачи данных по сети</a:t>
                </a:r>
                <a:r>
                  <a:rPr lang="ru-RU" sz="2000" dirty="0"/>
                  <a:t> </a:t>
                </a:r>
                <a:r>
                  <a:rPr lang="ru-RU" sz="2000" dirty="0" smtClean="0"/>
                  <a:t>– </a:t>
                </a:r>
                <a:r>
                  <a:rPr lang="ru-RU" sz="2000" dirty="0"/>
                  <a:t>это количество бит </a:t>
                </a:r>
                <a:r>
                  <a:rPr lang="ru-RU" sz="2000" dirty="0" smtClean="0"/>
                  <a:t>данных</a:t>
                </a:r>
                <a:r>
                  <a:rPr lang="ru-RU" sz="2000" dirty="0"/>
                  <a:t>, которые могут быть переданы за одну секунду. </a:t>
                </a:r>
                <a:endParaRPr lang="ru-RU" sz="2000" dirty="0" smtClean="0"/>
              </a:p>
              <a:p>
                <a:pPr algn="just">
                  <a:spcBef>
                    <a:spcPts val="600"/>
                  </a:spcBef>
                </a:pPr>
                <a:r>
                  <a:rPr lang="ru-RU" sz="2000" b="1" dirty="0" smtClean="0"/>
                  <a:t>Пропускная способность</a:t>
                </a:r>
                <a:r>
                  <a:rPr lang="ru-RU" sz="2000" dirty="0" smtClean="0"/>
                  <a:t> – это </a:t>
                </a:r>
                <a:r>
                  <a:rPr lang="ru-RU" sz="2000" dirty="0"/>
                  <a:t>максимальная скорость </a:t>
                </a:r>
                <a:r>
                  <a:rPr lang="ru-RU" sz="2000" dirty="0" smtClean="0"/>
                  <a:t>передачи </a:t>
                </a:r>
                <a:r>
                  <a:rPr lang="ru-RU" sz="2000" dirty="0"/>
                  <a:t>данных. </a:t>
                </a:r>
              </a:p>
            </p:txBody>
          </p:sp>
        </p:grpSp>
        <p:sp>
          <p:nvSpPr>
            <p:cNvPr id="42" name="Скорость_пр3"/>
            <p:cNvSpPr/>
            <p:nvPr/>
          </p:nvSpPr>
          <p:spPr>
            <a:xfrm>
              <a:off x="1058270" y="3296859"/>
              <a:ext cx="7654644" cy="360040"/>
            </a:xfrm>
            <a:prstGeom prst="rect">
              <a:avLst/>
            </a:prstGeom>
            <a:solidFill>
              <a:srgbClr val="F7A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43" name="Скорость_пр2"/>
            <p:cNvSpPr/>
            <p:nvPr/>
          </p:nvSpPr>
          <p:spPr>
            <a:xfrm>
              <a:off x="1058270" y="3768146"/>
              <a:ext cx="7654644" cy="36004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44" name="Скорость_пр1"/>
            <p:cNvSpPr/>
            <p:nvPr/>
          </p:nvSpPr>
          <p:spPr>
            <a:xfrm>
              <a:off x="1058273" y="4232963"/>
              <a:ext cx="7654644" cy="3600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grpSp>
          <p:nvGrpSpPr>
            <p:cNvPr id="14" name="Скорость_лист2"/>
            <p:cNvGrpSpPr/>
            <p:nvPr/>
          </p:nvGrpSpPr>
          <p:grpSpPr>
            <a:xfrm>
              <a:off x="1174990" y="3284984"/>
              <a:ext cx="5616624" cy="1326922"/>
              <a:chOff x="1174990" y="3284984"/>
              <a:chExt cx="5616624" cy="1326922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1174990" y="3284984"/>
                <a:ext cx="561516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just">
                  <a:buFont typeface="Arial" pitchFamily="34" charset="0"/>
                  <a:buChar char="•"/>
                </a:pPr>
                <a:r>
                  <a:rPr lang="ru-RU" sz="2000" b="1" dirty="0" smtClean="0"/>
                  <a:t>Низкоскоростные </a:t>
                </a:r>
                <a:r>
                  <a:rPr lang="ru-RU" sz="2000" b="1" dirty="0"/>
                  <a:t>сети</a:t>
                </a:r>
                <a:r>
                  <a:rPr lang="ru-RU" sz="2000" dirty="0"/>
                  <a:t> (до 10 Мбит/с)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1187936" y="3746979"/>
                <a:ext cx="560367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just">
                  <a:buFont typeface="Arial" pitchFamily="34" charset="0"/>
                  <a:buChar char="•"/>
                </a:pPr>
                <a:r>
                  <a:rPr lang="ru-RU" sz="2000" b="1" dirty="0" smtClean="0"/>
                  <a:t>Среднескоростные </a:t>
                </a:r>
                <a:r>
                  <a:rPr lang="ru-RU" sz="2000" b="1" dirty="0"/>
                  <a:t>сети </a:t>
                </a:r>
                <a:r>
                  <a:rPr lang="ru-RU" sz="2000" dirty="0"/>
                  <a:t>(до 100 Мбит/с)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187938" y="4211796"/>
                <a:ext cx="560367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7800" indent="-177800" algn="just">
                  <a:buFont typeface="Arial" pitchFamily="34" charset="0"/>
                  <a:buChar char="•"/>
                </a:pPr>
                <a:r>
                  <a:rPr lang="ru-RU" sz="2000" b="1" dirty="0" smtClean="0"/>
                  <a:t>Высокоскоростные </a:t>
                </a:r>
                <a:r>
                  <a:rPr lang="ru-RU" sz="2000" b="1" dirty="0"/>
                  <a:t>сети </a:t>
                </a:r>
                <a:r>
                  <a:rPr lang="ru-RU" sz="2000" dirty="0"/>
                  <a:t>(свыше 100 Мбит/с)</a:t>
                </a:r>
              </a:p>
            </p:txBody>
          </p:sp>
        </p:grpSp>
      </p:grpSp>
      <p:grpSp>
        <p:nvGrpSpPr>
          <p:cNvPr id="65" name="Территория_лист"/>
          <p:cNvGrpSpPr/>
          <p:nvPr/>
        </p:nvGrpSpPr>
        <p:grpSpPr>
          <a:xfrm>
            <a:off x="683568" y="980728"/>
            <a:ext cx="8148336" cy="5582252"/>
            <a:chOff x="683568" y="980728"/>
            <a:chExt cx="8148336" cy="5582252"/>
          </a:xfrm>
        </p:grpSpPr>
        <p:sp>
          <p:nvSpPr>
            <p:cNvPr id="66" name="Прямоугольник  65"/>
            <p:cNvSpPr/>
            <p:nvPr/>
          </p:nvSpPr>
          <p:spPr>
            <a:xfrm flipV="1">
              <a:off x="4185340" y="6038359"/>
              <a:ext cx="4563197" cy="504056"/>
            </a:xfrm>
            <a:prstGeom prst="round1Rect">
              <a:avLst>
                <a:gd name="adj" fmla="val 50000"/>
              </a:avLst>
            </a:prstGeom>
            <a:solidFill>
              <a:srgbClr val="A7E8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7" name="Прямоугольник 66"/>
            <p:cNvSpPr/>
            <p:nvPr/>
          </p:nvSpPr>
          <p:spPr>
            <a:xfrm flipV="1">
              <a:off x="827584" y="6058924"/>
              <a:ext cx="3744416" cy="504056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68" name="Прямоугольник 67"/>
            <p:cNvSpPr/>
            <p:nvPr/>
          </p:nvSpPr>
          <p:spPr>
            <a:xfrm>
              <a:off x="5652120" y="1003336"/>
              <a:ext cx="3096418" cy="504056"/>
            </a:xfrm>
            <a:prstGeom prst="round1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 архитектуре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803391" y="980728"/>
              <a:ext cx="5101136" cy="504056"/>
            </a:xfrm>
            <a:prstGeom prst="round1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 территориальной распространенности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971600" y="6205692"/>
              <a:ext cx="3429765" cy="307777"/>
            </a:xfrm>
            <a:prstGeom prst="rect">
              <a:avLst/>
            </a:prstGeom>
            <a:solidFill>
              <a:srgbClr val="00B0F0">
                <a:alpha val="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chemeClr val="bg1"/>
                  </a:solidFill>
                </a:rPr>
                <a:t>По скорости передачи данных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722111" y="6178359"/>
              <a:ext cx="3990802" cy="307777"/>
            </a:xfrm>
            <a:prstGeom prst="rect">
              <a:avLst/>
            </a:prstGeom>
            <a:solidFill>
              <a:srgbClr val="00B0F0">
                <a:alpha val="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chemeClr val="bg1"/>
                  </a:solidFill>
                </a:rPr>
                <a:t>По типу среды передачи данных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72" name="Прямоугольник  71"/>
            <p:cNvSpPr/>
            <p:nvPr/>
          </p:nvSpPr>
          <p:spPr>
            <a:xfrm>
              <a:off x="683568" y="1412776"/>
              <a:ext cx="8148336" cy="4752529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3" name="Прямая  линия 72"/>
            <p:cNvCxnSpPr/>
            <p:nvPr/>
          </p:nvCxnSpPr>
          <p:spPr>
            <a:xfrm>
              <a:off x="743701" y="1484921"/>
              <a:ext cx="0" cy="464400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ysDot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971600" y="1422301"/>
              <a:ext cx="77769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0070C0"/>
                  </a:solidFill>
                </a:rPr>
                <a:t>По территориальной распространенности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71600" y="4407143"/>
              <a:ext cx="374098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/>
                <a:t>Локальные </a:t>
              </a:r>
              <a:r>
                <a:rPr lang="ru-RU" sz="2000" b="1" dirty="0"/>
                <a:t>сети </a:t>
              </a:r>
              <a:r>
                <a:rPr lang="ru-RU" sz="2000" dirty="0"/>
                <a:t>или LAN (англ</a:t>
              </a:r>
              <a:r>
                <a:rPr lang="ru-RU" sz="2000" i="1" dirty="0"/>
                <a:t>. </a:t>
              </a:r>
              <a:r>
                <a:rPr lang="ru-RU" sz="2000" i="1" dirty="0" err="1"/>
                <a:t>Local</a:t>
              </a:r>
              <a:r>
                <a:rPr lang="ru-RU" sz="2000" i="1" dirty="0"/>
                <a:t> </a:t>
              </a:r>
              <a:r>
                <a:rPr lang="ru-RU" sz="2000" i="1" dirty="0" err="1"/>
                <a:t>Area</a:t>
              </a:r>
              <a:r>
                <a:rPr lang="ru-RU" sz="2000" i="1" dirty="0"/>
                <a:t> </a:t>
              </a:r>
              <a:r>
                <a:rPr lang="ru-RU" sz="2000" i="1" dirty="0" err="1"/>
                <a:t>Network</a:t>
              </a:r>
              <a:r>
                <a:rPr lang="ru-RU" sz="2000" dirty="0"/>
                <a:t>) </a:t>
              </a:r>
              <a:r>
                <a:rPr lang="ru-RU" sz="2000" dirty="0" smtClean="0"/>
                <a:t>– сети, состоящие </a:t>
              </a:r>
              <a:r>
                <a:rPr lang="ru-RU" sz="2000" dirty="0"/>
                <a:t>из близко </a:t>
              </a:r>
              <a:r>
                <a:rPr lang="ru-RU" sz="2000" dirty="0" err="1" smtClean="0"/>
                <a:t>располо-женных</a:t>
              </a:r>
              <a:r>
                <a:rPr lang="ru-RU" sz="2000" dirty="0" smtClean="0"/>
                <a:t> компьютеров в одном или нескольких зданиях.</a:t>
              </a:r>
              <a:endParaRPr lang="ru-RU" sz="20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896190" y="1772816"/>
              <a:ext cx="374098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/>
                <a:t>Глобальные </a:t>
              </a:r>
              <a:r>
                <a:rPr lang="ru-RU" sz="2000" b="1" dirty="0"/>
                <a:t>сети </a:t>
              </a:r>
              <a:r>
                <a:rPr lang="ru-RU" sz="2000" dirty="0"/>
                <a:t>или WAN (англ. </a:t>
              </a:r>
              <a:r>
                <a:rPr lang="ru-RU" sz="2000" i="1" dirty="0" err="1"/>
                <a:t>Wide</a:t>
              </a:r>
              <a:r>
                <a:rPr lang="ru-RU" sz="2000" i="1" dirty="0"/>
                <a:t> </a:t>
              </a:r>
              <a:r>
                <a:rPr lang="ru-RU" sz="2000" i="1" dirty="0" err="1"/>
                <a:t>Area</a:t>
              </a:r>
              <a:r>
                <a:rPr lang="ru-RU" sz="2000" i="1" dirty="0"/>
                <a:t> </a:t>
              </a:r>
              <a:r>
                <a:rPr lang="ru-RU" sz="2000" i="1" dirty="0" err="1"/>
                <a:t>Network</a:t>
              </a:r>
              <a:r>
                <a:rPr lang="ru-RU" sz="2000" dirty="0"/>
                <a:t>) </a:t>
              </a:r>
              <a:r>
                <a:rPr lang="ru-RU" sz="2000" dirty="0" smtClean="0"/>
                <a:t>– сети</a:t>
              </a:r>
              <a:r>
                <a:rPr lang="ru-RU" sz="2000" dirty="0"/>
                <a:t>, охватывающие большие </a:t>
              </a:r>
              <a:r>
                <a:rPr lang="ru-RU" sz="2000" dirty="0" err="1" smtClean="0"/>
                <a:t>терри</a:t>
              </a:r>
              <a:r>
                <a:rPr lang="ru-RU" sz="2000" dirty="0" smtClean="0"/>
                <a:t>-тории </a:t>
              </a:r>
              <a:r>
                <a:rPr lang="ru-RU" sz="2000" dirty="0"/>
                <a:t>и включающие </a:t>
              </a:r>
              <a:r>
                <a:rPr lang="ru-RU" sz="2000" dirty="0" smtClean="0"/>
                <a:t>большое </a:t>
              </a:r>
              <a:r>
                <a:rPr lang="ru-RU" sz="2000" dirty="0"/>
                <a:t>число </a:t>
              </a:r>
              <a:r>
                <a:rPr lang="ru-RU" sz="2000" dirty="0" smtClean="0"/>
                <a:t>компьютеров.</a:t>
              </a:r>
              <a:endParaRPr lang="ru-RU" sz="2000" dirty="0"/>
            </a:p>
          </p:txBody>
        </p:sp>
        <p:pic>
          <p:nvPicPr>
            <p:cNvPr id="77" name="Picture 3" descr="D:\Documents and Settings\Администратор.HOME-FDD52612A3\Рабочий стол\Ирина_Раб стол\10 Презентации для Босовой\11 класс\14-1-1\Red_LAN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040" y="1988840"/>
              <a:ext cx="3362325" cy="234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8" name="Picture 4" descr="D:\Documents and Settings\Администратор.HOME-FDD52612A3\Рабочий стол\Ирина_Раб стол\10 Презентации для Босовой\11 класс\14-1-1\InternetMonde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531" y="3404032"/>
              <a:ext cx="3732643" cy="2677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3" name="Архитектура_лист"/>
          <p:cNvGrpSpPr/>
          <p:nvPr/>
        </p:nvGrpSpPr>
        <p:grpSpPr>
          <a:xfrm>
            <a:off x="683568" y="980728"/>
            <a:ext cx="8148336" cy="5582252"/>
            <a:chOff x="683568" y="980728"/>
            <a:chExt cx="8148336" cy="5582252"/>
          </a:xfrm>
        </p:grpSpPr>
        <p:sp>
          <p:nvSpPr>
            <p:cNvPr id="104" name="Прямоугольник  103"/>
            <p:cNvSpPr/>
            <p:nvPr/>
          </p:nvSpPr>
          <p:spPr>
            <a:xfrm flipV="1">
              <a:off x="4185340" y="6038359"/>
              <a:ext cx="4563197" cy="504056"/>
            </a:xfrm>
            <a:prstGeom prst="round1Rect">
              <a:avLst>
                <a:gd name="adj" fmla="val 50000"/>
              </a:avLst>
            </a:prstGeom>
            <a:solidFill>
              <a:srgbClr val="A7E8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5" name="Прямоугольник  104"/>
            <p:cNvSpPr/>
            <p:nvPr/>
          </p:nvSpPr>
          <p:spPr>
            <a:xfrm flipV="1">
              <a:off x="827584" y="6058924"/>
              <a:ext cx="3744416" cy="504056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6" name="Прямоугольник  105"/>
            <p:cNvSpPr/>
            <p:nvPr/>
          </p:nvSpPr>
          <p:spPr>
            <a:xfrm>
              <a:off x="5652120" y="1003336"/>
              <a:ext cx="3096418" cy="504056"/>
            </a:xfrm>
            <a:prstGeom prst="round1Rect">
              <a:avLst>
                <a:gd name="adj" fmla="val 50000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 архитектуре</a:t>
              </a:r>
            </a:p>
          </p:txBody>
        </p:sp>
        <p:sp>
          <p:nvSpPr>
            <p:cNvPr id="107" name="Прямоугольник  106"/>
            <p:cNvSpPr/>
            <p:nvPr/>
          </p:nvSpPr>
          <p:spPr>
            <a:xfrm>
              <a:off x="803391" y="980728"/>
              <a:ext cx="5101136" cy="504056"/>
            </a:xfrm>
            <a:prstGeom prst="round1Rect">
              <a:avLst>
                <a:gd name="adj" fmla="val 50000"/>
              </a:avLst>
            </a:prstGeom>
            <a:solidFill>
              <a:srgbClr val="DDF0C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 территориальной распространенности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971600" y="6205692"/>
              <a:ext cx="3429765" cy="307777"/>
            </a:xfrm>
            <a:prstGeom prst="rect">
              <a:avLst/>
            </a:prstGeom>
            <a:solidFill>
              <a:srgbClr val="00B0F0">
                <a:alpha val="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chemeClr val="bg1"/>
                  </a:solidFill>
                </a:rPr>
                <a:t>По скорости передачи данных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722111" y="6178359"/>
              <a:ext cx="3990802" cy="307777"/>
            </a:xfrm>
            <a:prstGeom prst="rect">
              <a:avLst/>
            </a:prstGeom>
            <a:solidFill>
              <a:srgbClr val="00B0F0">
                <a:alpha val="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chemeClr val="bg1"/>
                  </a:solidFill>
                </a:rPr>
                <a:t>По типу среды передачи данных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0" name="Прямоугольник 109"/>
            <p:cNvSpPr/>
            <p:nvPr/>
          </p:nvSpPr>
          <p:spPr>
            <a:xfrm>
              <a:off x="683568" y="1412776"/>
              <a:ext cx="8148336" cy="4752529"/>
            </a:xfrm>
            <a:prstGeom prst="snip1Rect">
              <a:avLst>
                <a:gd name="adj" fmla="val 0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11" name="Прямая  линия 110"/>
            <p:cNvCxnSpPr/>
            <p:nvPr/>
          </p:nvCxnSpPr>
          <p:spPr>
            <a:xfrm>
              <a:off x="743701" y="1484921"/>
              <a:ext cx="0" cy="4644000"/>
            </a:xfrm>
            <a:prstGeom prst="line">
              <a:avLst/>
            </a:prstGeom>
            <a:ln w="57150">
              <a:solidFill>
                <a:schemeClr val="bg1">
                  <a:lumMod val="75000"/>
                </a:schemeClr>
              </a:solidFill>
              <a:prstDash val="sysDot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111"/>
            <p:cNvSpPr txBox="1"/>
            <p:nvPr/>
          </p:nvSpPr>
          <p:spPr>
            <a:xfrm>
              <a:off x="981883" y="1431545"/>
              <a:ext cx="76945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rgbClr val="0070C0"/>
                  </a:solidFill>
                </a:rPr>
                <a:t>По архитектуре</a:t>
              </a:r>
              <a:endParaRPr lang="ru-RU" sz="2000" dirty="0">
                <a:solidFill>
                  <a:srgbClr val="0070C0"/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81879" y="1772816"/>
              <a:ext cx="3740232" cy="4401205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err="1" smtClean="0"/>
                <a:t>Одноранговые</a:t>
              </a:r>
              <a:r>
                <a:rPr lang="ru-RU" sz="2000" b="1" dirty="0" smtClean="0"/>
                <a:t> сети</a:t>
              </a:r>
            </a:p>
            <a:p>
              <a:pPr algn="just"/>
              <a:r>
                <a:rPr lang="ru-RU" sz="2000" dirty="0" smtClean="0"/>
                <a:t>Все </a:t>
              </a:r>
              <a:r>
                <a:rPr lang="ru-RU" sz="2000" dirty="0"/>
                <a:t>компьютеры работают </a:t>
              </a:r>
              <a:r>
                <a:rPr lang="ru-RU" sz="2000" dirty="0" smtClean="0"/>
                <a:t>независимо </a:t>
              </a:r>
              <a:r>
                <a:rPr lang="ru-RU" sz="2000" dirty="0"/>
                <a:t>друг от друга </a:t>
              </a:r>
              <a:r>
                <a:rPr lang="ru-RU" sz="2000" dirty="0" smtClean="0"/>
                <a:t>и имеют равные права. </a:t>
              </a:r>
            </a:p>
            <a:p>
              <a:pPr algn="just"/>
              <a:r>
                <a:rPr lang="ru-RU" sz="2000" b="1" dirty="0" smtClean="0"/>
                <a:t>Достоинства</a:t>
              </a:r>
            </a:p>
            <a:p>
              <a:pPr algn="just"/>
              <a:r>
                <a:rPr lang="ru-RU" sz="2000" dirty="0" smtClean="0"/>
                <a:t>Сохраняет работоспособность </a:t>
              </a:r>
              <a:r>
                <a:rPr lang="ru-RU" sz="2000" dirty="0"/>
                <a:t>сети при любом количестве и </a:t>
              </a:r>
              <a:r>
                <a:rPr lang="ru-RU" sz="2000" dirty="0" smtClean="0"/>
                <a:t>сочетании её участников.</a:t>
              </a:r>
            </a:p>
            <a:p>
              <a:pPr algn="just"/>
              <a:r>
                <a:rPr lang="ru-RU" sz="2000" b="1" dirty="0" smtClean="0"/>
                <a:t>Недостатки</a:t>
              </a:r>
              <a:endParaRPr lang="ru-RU" sz="2000" dirty="0" smtClean="0"/>
            </a:p>
            <a:p>
              <a:pPr algn="just"/>
              <a:r>
                <a:rPr lang="ru-RU" sz="2000" dirty="0" smtClean="0"/>
                <a:t>Сложно обслуживать:  </a:t>
              </a:r>
              <a:r>
                <a:rPr lang="ru-RU" sz="2000" dirty="0" err="1" smtClean="0"/>
                <a:t>руково-дить</a:t>
              </a:r>
              <a:r>
                <a:rPr lang="ru-RU" sz="2000" dirty="0" smtClean="0"/>
                <a:t> доступом к ресурсам, </a:t>
              </a:r>
              <a:r>
                <a:rPr lang="ru-RU" sz="2000" dirty="0"/>
                <a:t>защищать от вирусных </a:t>
              </a:r>
              <a:r>
                <a:rPr lang="ru-RU" sz="2000" dirty="0" smtClean="0"/>
                <a:t>атак, </a:t>
              </a:r>
              <a:r>
                <a:rPr lang="ru-RU" sz="2000" dirty="0"/>
                <a:t>устанавливать </a:t>
              </a:r>
              <a:r>
                <a:rPr lang="ru-RU" sz="2000" dirty="0" smtClean="0"/>
                <a:t>и обновлять </a:t>
              </a:r>
              <a:r>
                <a:rPr lang="ru-RU" sz="2000" dirty="0" err="1" smtClean="0"/>
                <a:t>прог-раммное</a:t>
              </a:r>
              <a:r>
                <a:rPr lang="ru-RU" sz="2000" dirty="0" smtClean="0"/>
                <a:t> обеспечение и т. п.</a:t>
              </a:r>
              <a:endParaRPr lang="ru-RU" sz="2000" dirty="0"/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4915561" y="1772816"/>
              <a:ext cx="3760895" cy="409342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/>
                <a:t>Сети </a:t>
              </a:r>
              <a:r>
                <a:rPr lang="ru-RU" sz="2000" b="1" dirty="0"/>
                <a:t>с выделенным </a:t>
              </a:r>
              <a:r>
                <a:rPr lang="ru-RU" sz="2000" b="1" dirty="0" smtClean="0"/>
                <a:t>сервером</a:t>
              </a:r>
            </a:p>
            <a:p>
              <a:pPr algn="just"/>
              <a:r>
                <a:rPr lang="ru-RU" sz="2000" dirty="0" smtClean="0"/>
                <a:t>Один/несколько компьютеров </a:t>
              </a:r>
              <a:r>
                <a:rPr lang="ru-RU" sz="2000" dirty="0"/>
                <a:t>являются серверами, а все </a:t>
              </a:r>
              <a:r>
                <a:rPr lang="ru-RU" sz="2000" dirty="0" smtClean="0"/>
                <a:t>остальные – клиентами</a:t>
              </a:r>
              <a:r>
                <a:rPr lang="ru-RU" sz="2000" dirty="0"/>
                <a:t>. </a:t>
              </a:r>
              <a:endParaRPr lang="ru-RU" sz="2000" dirty="0" smtClean="0"/>
            </a:p>
            <a:p>
              <a:pPr algn="just"/>
              <a:r>
                <a:rPr lang="ru-RU" sz="2000" b="1" dirty="0" smtClean="0"/>
                <a:t>Достоинства </a:t>
              </a:r>
            </a:p>
            <a:p>
              <a:pPr algn="just"/>
              <a:r>
                <a:rPr lang="ru-RU" sz="2000" dirty="0" smtClean="0"/>
                <a:t>На </a:t>
              </a:r>
              <a:r>
                <a:rPr lang="ru-RU" sz="2000" dirty="0"/>
                <a:t>сервере проще </a:t>
              </a:r>
              <a:r>
                <a:rPr lang="ru-RU" sz="2000" dirty="0" smtClean="0"/>
                <a:t>организовать </a:t>
              </a:r>
              <a:r>
                <a:rPr lang="ru-RU" sz="2000" dirty="0"/>
                <a:t>доступ к данным только клиентам с </a:t>
              </a:r>
              <a:r>
                <a:rPr lang="ru-RU" sz="2000" dirty="0" smtClean="0"/>
                <a:t>соответствующими правами</a:t>
              </a:r>
              <a:r>
                <a:rPr lang="ru-RU" sz="2000" dirty="0"/>
                <a:t>. </a:t>
              </a:r>
              <a:endParaRPr lang="ru-RU" sz="2000" dirty="0" smtClean="0"/>
            </a:p>
            <a:p>
              <a:pPr algn="just"/>
              <a:r>
                <a:rPr lang="ru-RU" sz="2000" b="1" dirty="0" smtClean="0"/>
                <a:t>Недостатки</a:t>
              </a:r>
            </a:p>
            <a:p>
              <a:pPr algn="just"/>
              <a:r>
                <a:rPr lang="ru-RU" sz="2000" dirty="0" smtClean="0"/>
                <a:t>Неработоспособность </a:t>
              </a:r>
              <a:r>
                <a:rPr lang="ru-RU" sz="2000" dirty="0"/>
                <a:t>сервера может привести к </a:t>
              </a:r>
              <a:r>
                <a:rPr lang="ru-RU" sz="2000" dirty="0" err="1" smtClean="0"/>
                <a:t>неработо</a:t>
              </a:r>
              <a:r>
                <a:rPr lang="ru-RU" sz="2000" dirty="0" smtClean="0"/>
                <a:t>-способности всей </a:t>
              </a:r>
              <a:r>
                <a:rPr lang="ru-RU" sz="2000" dirty="0"/>
                <a:t>сети.</a:t>
              </a:r>
            </a:p>
          </p:txBody>
        </p:sp>
        <p:cxnSp>
          <p:nvCxnSpPr>
            <p:cNvPr id="115" name="Прямая  линия 114"/>
            <p:cNvCxnSpPr/>
            <p:nvPr/>
          </p:nvCxnSpPr>
          <p:spPr>
            <a:xfrm>
              <a:off x="4788024" y="1927860"/>
              <a:ext cx="0" cy="4093428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Среда_лист"/>
          <p:cNvGrpSpPr/>
          <p:nvPr/>
        </p:nvGrpSpPr>
        <p:grpSpPr>
          <a:xfrm>
            <a:off x="683568" y="980728"/>
            <a:ext cx="8148336" cy="5582252"/>
            <a:chOff x="683568" y="980728"/>
            <a:chExt cx="8148336" cy="5582252"/>
          </a:xfrm>
        </p:grpSpPr>
        <p:sp>
          <p:nvSpPr>
            <p:cNvPr id="80" name="Прямоугольник 79"/>
            <p:cNvSpPr/>
            <p:nvPr/>
          </p:nvSpPr>
          <p:spPr>
            <a:xfrm flipV="1">
              <a:off x="4185340" y="6038359"/>
              <a:ext cx="4563197" cy="504056"/>
            </a:xfrm>
            <a:prstGeom prst="round1Rect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Прямоугольник  80"/>
            <p:cNvSpPr/>
            <p:nvPr/>
          </p:nvSpPr>
          <p:spPr>
            <a:xfrm flipV="1">
              <a:off x="827584" y="6058924"/>
              <a:ext cx="3744416" cy="504056"/>
            </a:xfrm>
            <a:prstGeom prst="round1Rect">
              <a:avLst>
                <a:gd name="adj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Прямоугольник  81"/>
            <p:cNvSpPr/>
            <p:nvPr/>
          </p:nvSpPr>
          <p:spPr>
            <a:xfrm>
              <a:off x="5652120" y="1003336"/>
              <a:ext cx="3096418" cy="504056"/>
            </a:xfrm>
            <a:prstGeom prst="round1Rect">
              <a:avLst>
                <a:gd name="adj" fmla="val 50000"/>
              </a:avLst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 архитектуре</a:t>
              </a:r>
            </a:p>
          </p:txBody>
        </p:sp>
        <p:sp>
          <p:nvSpPr>
            <p:cNvPr id="83" name="Прямоугольник  82"/>
            <p:cNvSpPr/>
            <p:nvPr/>
          </p:nvSpPr>
          <p:spPr>
            <a:xfrm>
              <a:off x="803391" y="980728"/>
              <a:ext cx="5101136" cy="504056"/>
            </a:xfrm>
            <a:prstGeom prst="round1Rect">
              <a:avLst>
                <a:gd name="adj" fmla="val 50000"/>
              </a:avLst>
            </a:prstGeom>
            <a:solidFill>
              <a:srgbClr val="DDF0C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Ins="36000" rtlCol="0" anchor="t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 территориальной распространенности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971600" y="6205692"/>
              <a:ext cx="3429765" cy="307777"/>
            </a:xfrm>
            <a:prstGeom prst="rect">
              <a:avLst/>
            </a:prstGeom>
            <a:solidFill>
              <a:srgbClr val="00B0F0">
                <a:alpha val="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chemeClr val="bg1"/>
                  </a:solidFill>
                </a:rPr>
                <a:t>По скорости передачи данных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722111" y="6178359"/>
              <a:ext cx="3990802" cy="307777"/>
            </a:xfrm>
            <a:prstGeom prst="rect">
              <a:avLst/>
            </a:prstGeom>
            <a:solidFill>
              <a:srgbClr val="00B0F0">
                <a:alpha val="0"/>
              </a:srgb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ru-RU" sz="2000" b="1" dirty="0" smtClean="0">
                  <a:solidFill>
                    <a:schemeClr val="bg1"/>
                  </a:solidFill>
                </a:rPr>
                <a:t>По типу среды передачи данных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86" name="Среда_бол"/>
            <p:cNvGrpSpPr/>
            <p:nvPr/>
          </p:nvGrpSpPr>
          <p:grpSpPr>
            <a:xfrm>
              <a:off x="683568" y="1412776"/>
              <a:ext cx="8148336" cy="4752529"/>
              <a:chOff x="683568" y="1412776"/>
              <a:chExt cx="8148336" cy="4752529"/>
            </a:xfrm>
          </p:grpSpPr>
          <p:sp>
            <p:nvSpPr>
              <p:cNvPr id="87" name="Прямоугольник 86"/>
              <p:cNvSpPr/>
              <p:nvPr/>
            </p:nvSpPr>
            <p:spPr>
              <a:xfrm>
                <a:off x="683568" y="1412776"/>
                <a:ext cx="8148336" cy="4752529"/>
              </a:xfrm>
              <a:prstGeom prst="snip1Rect">
                <a:avLst>
                  <a:gd name="adj" fmla="val 0"/>
                </a:avLst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8" name="Прямая линия 87"/>
              <p:cNvCxnSpPr/>
              <p:nvPr/>
            </p:nvCxnSpPr>
            <p:spPr>
              <a:xfrm>
                <a:off x="743701" y="1484921"/>
                <a:ext cx="0" cy="4644000"/>
              </a:xfrm>
              <a:prstGeom prst="line">
                <a:avLst/>
              </a:prstGeom>
              <a:ln w="57150">
                <a:solidFill>
                  <a:schemeClr val="bg1">
                    <a:lumMod val="75000"/>
                  </a:schemeClr>
                </a:solidFill>
                <a:prstDash val="sysDot"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Box 88"/>
              <p:cNvSpPr txBox="1"/>
              <p:nvPr/>
            </p:nvSpPr>
            <p:spPr>
              <a:xfrm>
                <a:off x="982508" y="1412776"/>
                <a:ext cx="77304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dirty="0" smtClean="0">
                    <a:solidFill>
                      <a:srgbClr val="0070C0"/>
                    </a:solidFill>
                  </a:rPr>
                  <a:t>По типу среды (каналов) передачи данных</a:t>
                </a:r>
                <a:endParaRPr lang="ru-RU" sz="2000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982508" y="1818547"/>
                <a:ext cx="783848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dirty="0" smtClean="0"/>
                  <a:t>Проводные (кабельные) </a:t>
                </a:r>
                <a:r>
                  <a:rPr lang="ru-RU" sz="2000" dirty="0" smtClean="0"/>
                  <a:t>– </a:t>
                </a:r>
                <a:r>
                  <a:rPr lang="ru-RU" sz="2000" dirty="0"/>
                  <a:t>средой передачи данных </a:t>
                </a:r>
                <a:r>
                  <a:rPr lang="ru-RU" sz="2000" dirty="0" smtClean="0"/>
                  <a:t>являются кабели.</a:t>
                </a: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982507" y="3801234"/>
                <a:ext cx="783848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b="1" dirty="0" smtClean="0"/>
                  <a:t>Беспроводные </a:t>
                </a:r>
                <a:r>
                  <a:rPr lang="ru-RU" sz="2000" dirty="0" smtClean="0"/>
                  <a:t>– </a:t>
                </a:r>
                <a:r>
                  <a:rPr lang="ru-RU" sz="2000" dirty="0"/>
                  <a:t>средой передачи являются </a:t>
                </a:r>
                <a:r>
                  <a:rPr lang="ru-RU" sz="2000" dirty="0" smtClean="0"/>
                  <a:t>радиоволны  в </a:t>
                </a:r>
                <a:r>
                  <a:rPr lang="ru-RU" sz="2000" dirty="0" err="1" smtClean="0"/>
                  <a:t>опреде-лённом</a:t>
                </a:r>
                <a:r>
                  <a:rPr lang="ru-RU" sz="2000" dirty="0" smtClean="0"/>
                  <a:t> </a:t>
                </a:r>
                <a:r>
                  <a:rPr lang="ru-RU" sz="2000" dirty="0"/>
                  <a:t>частотном диапазоне.</a:t>
                </a:r>
              </a:p>
            </p:txBody>
          </p:sp>
          <p:pic>
            <p:nvPicPr>
              <p:cNvPr id="92" name="Picture 7" descr="D:\Documents and Settings\Администратор.HOME-FDD52612A3\Рабочий стол\Ирина_Раб стол\10 Презентации для Босовой\11 класс\14-1-1\10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1694" y="4717515"/>
                <a:ext cx="4208855" cy="13754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3" name="Picture 10" descr="D:\Documents and Settings\Администратор.HOME-FDD52612A3\Рабочий стол\Ирина_Раб стол\10 Презентации для Босовой\11 класс\14-1-1\Secure-Satellite-Communication-Channel-and-Management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0059" b="14175"/>
              <a:stretch/>
            </p:blipFill>
            <p:spPr bwMode="auto">
              <a:xfrm flipH="1">
                <a:off x="4307111" y="4337838"/>
                <a:ext cx="3829343" cy="16970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4" name="Группа 93"/>
              <p:cNvGrpSpPr/>
              <p:nvPr/>
            </p:nvGrpSpPr>
            <p:grpSpPr>
              <a:xfrm>
                <a:off x="1140124" y="2276868"/>
                <a:ext cx="2207740" cy="1384476"/>
                <a:chOff x="1140124" y="2276868"/>
                <a:chExt cx="2207740" cy="1384476"/>
              </a:xfrm>
            </p:grpSpPr>
            <p:sp>
              <p:nvSpPr>
                <p:cNvPr id="101" name="TextBox 100"/>
                <p:cNvSpPr txBox="1"/>
                <p:nvPr/>
              </p:nvSpPr>
              <p:spPr>
                <a:xfrm rot="16200000">
                  <a:off x="542528" y="2874464"/>
                  <a:ext cx="1384476" cy="18928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500" dirty="0" smtClean="0"/>
                    <a:t>Витая пара</a:t>
                  </a:r>
                  <a:endParaRPr lang="ru-RU" sz="1500" dirty="0"/>
                </a:p>
              </p:txBody>
            </p:sp>
            <p:pic>
              <p:nvPicPr>
                <p:cNvPr id="102" name="Picture 2" descr="D:\Documents and Settings\Администратор.HOME-FDD52612A3\Рабочий стол\Ирина_Раб стол\10 Презентации для Босовой\11 класс\14-1-1\58c9f7ac8cf95.jpg"/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409"/>
                <a:stretch/>
              </p:blipFill>
              <p:spPr bwMode="auto">
                <a:xfrm flipH="1">
                  <a:off x="1371165" y="2276872"/>
                  <a:ext cx="1976699" cy="1353403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5" name="Группа 94"/>
              <p:cNvGrpSpPr/>
              <p:nvPr/>
            </p:nvGrpSpPr>
            <p:grpSpPr>
              <a:xfrm>
                <a:off x="3606301" y="2276872"/>
                <a:ext cx="2388139" cy="1384475"/>
                <a:chOff x="3624021" y="2276872"/>
                <a:chExt cx="2388139" cy="1384475"/>
              </a:xfrm>
            </p:grpSpPr>
            <p:sp>
              <p:nvSpPr>
                <p:cNvPr id="99" name="TextBox 98"/>
                <p:cNvSpPr txBox="1"/>
                <p:nvPr/>
              </p:nvSpPr>
              <p:spPr>
                <a:xfrm rot="16200000">
                  <a:off x="3118758" y="2782135"/>
                  <a:ext cx="1384475" cy="3739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500" dirty="0" smtClean="0"/>
                    <a:t>Коаксиальный </a:t>
                  </a:r>
                  <a:r>
                    <a:rPr lang="ru-RU" sz="1500" dirty="0"/>
                    <a:t>кабель</a:t>
                  </a:r>
                </a:p>
              </p:txBody>
            </p:sp>
            <p:pic>
              <p:nvPicPr>
                <p:cNvPr id="100" name="Picture 3" descr="D:\Documents and Settings\Администратор.HOME-FDD52612A3\Рабочий стол\Ирина_Раб стол\10 Презентации для Босовой\11 класс\14-1-1\11403.jpeg"/>
                <p:cNvPicPr>
                  <a:picLocks noChangeAspect="1" noChangeArrowheads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000"/>
                <a:stretch/>
              </p:blipFill>
              <p:spPr bwMode="auto">
                <a:xfrm>
                  <a:off x="4035462" y="2276873"/>
                  <a:ext cx="1976698" cy="1360752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6" name="Группа 95"/>
              <p:cNvGrpSpPr/>
              <p:nvPr/>
            </p:nvGrpSpPr>
            <p:grpSpPr>
              <a:xfrm>
                <a:off x="6252877" y="2205172"/>
                <a:ext cx="2384053" cy="1439852"/>
                <a:chOff x="6252877" y="2205172"/>
                <a:chExt cx="2384053" cy="1439852"/>
              </a:xfrm>
            </p:grpSpPr>
            <p:sp>
              <p:nvSpPr>
                <p:cNvPr id="97" name="TextBox 96"/>
                <p:cNvSpPr txBox="1"/>
                <p:nvPr/>
              </p:nvSpPr>
              <p:spPr>
                <a:xfrm rot="16200000">
                  <a:off x="5719926" y="2738123"/>
                  <a:ext cx="1439852" cy="37394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ct val="80000"/>
                    </a:lnSpc>
                  </a:pPr>
                  <a:r>
                    <a:rPr lang="ru-RU" sz="1500" dirty="0" smtClean="0"/>
                    <a:t>Оптоволоконный </a:t>
                  </a:r>
                  <a:r>
                    <a:rPr lang="ru-RU" sz="1500" dirty="0"/>
                    <a:t>кабель</a:t>
                  </a:r>
                </a:p>
              </p:txBody>
            </p:sp>
            <p:pic>
              <p:nvPicPr>
                <p:cNvPr id="98" name="Picture 5" descr="D:\Documents and Settings\Администратор.HOME-FDD52612A3\Рабочий стол\Ирина_Раб стол\10 Презентации для Босовой\11 класс\14-1-1\0111.jpg"/>
                <p:cNvPicPr>
                  <a:picLocks noChangeAspect="1" noChangeArrowheads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604"/>
                <a:stretch/>
              </p:blipFill>
              <p:spPr bwMode="auto">
                <a:xfrm>
                  <a:off x="6660232" y="2276872"/>
                  <a:ext cx="1976698" cy="1346594"/>
                </a:xfrm>
                <a:prstGeom prst="rect">
                  <a:avLst/>
                </a:prstGeom>
                <a:noFill/>
                <a:ln>
                  <a:solidFill>
                    <a:schemeClr val="bg1">
                      <a:lumMod val="9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16" name="Кнопка Территория"/>
          <p:cNvSpPr/>
          <p:nvPr/>
        </p:nvSpPr>
        <p:spPr>
          <a:xfrm>
            <a:off x="803391" y="980728"/>
            <a:ext cx="5101136" cy="4508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Кнопка Архитектура"/>
          <p:cNvSpPr/>
          <p:nvPr/>
        </p:nvSpPr>
        <p:spPr>
          <a:xfrm>
            <a:off x="5904526" y="980728"/>
            <a:ext cx="2844012" cy="4508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8" name="Кнопка Среда"/>
          <p:cNvSpPr/>
          <p:nvPr/>
        </p:nvSpPr>
        <p:spPr>
          <a:xfrm>
            <a:off x="4572000" y="6093296"/>
            <a:ext cx="4165032" cy="4508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Кнопка Скорость"/>
          <p:cNvSpPr/>
          <p:nvPr/>
        </p:nvSpPr>
        <p:spPr>
          <a:xfrm>
            <a:off x="827584" y="6093296"/>
            <a:ext cx="3744416" cy="450817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7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5481" y="5010184"/>
            <a:ext cx="1670060" cy="16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Сетевой протокол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331640" y="1093899"/>
            <a:ext cx="7526639" cy="10389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 smtClean="0"/>
              <a:t>Сетевой протокол </a:t>
            </a:r>
            <a:r>
              <a:rPr lang="ru-RU" sz="2000" dirty="0" smtClean="0"/>
              <a:t>– совокупность особых соглашений и </a:t>
            </a:r>
            <a:r>
              <a:rPr lang="ru-RU" sz="2000" dirty="0" err="1" smtClean="0"/>
              <a:t>техничес</a:t>
            </a:r>
            <a:r>
              <a:rPr lang="ru-RU" sz="2000" dirty="0" smtClean="0"/>
              <a:t>-ких </a:t>
            </a:r>
            <a:r>
              <a:rPr lang="ru-RU" sz="2000" dirty="0"/>
              <a:t>процедур, которые регулируют порядок и </a:t>
            </a:r>
            <a:r>
              <a:rPr lang="ru-RU" sz="2000" dirty="0" smtClean="0"/>
              <a:t>способ </a:t>
            </a:r>
            <a:r>
              <a:rPr lang="ru-RU" sz="2000" dirty="0" err="1" smtClean="0"/>
              <a:t>осуществле-ния</a:t>
            </a:r>
            <a:r>
              <a:rPr lang="ru-RU" sz="2000" dirty="0" smtClean="0"/>
              <a:t> </a:t>
            </a:r>
            <a:r>
              <a:rPr lang="ru-RU" sz="2000" dirty="0"/>
              <a:t>связи между компьютерами, объединёнными в сеть.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1505" y="1153319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539551" y="1037802"/>
            <a:ext cx="8280000" cy="1095054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Прямоугольник 7"/>
          <p:cNvSpPr/>
          <p:nvPr/>
        </p:nvSpPr>
        <p:spPr>
          <a:xfrm>
            <a:off x="539551" y="2249577"/>
            <a:ext cx="83167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Большинство современных компьютерных сетей </a:t>
            </a:r>
            <a:r>
              <a:rPr lang="ru-RU" sz="2000" dirty="0" smtClean="0"/>
              <a:t>осуществляет</a:t>
            </a:r>
            <a:r>
              <a:rPr lang="en-US" sz="2000" dirty="0" smtClean="0"/>
              <a:t> </a:t>
            </a:r>
            <a:r>
              <a:rPr lang="ru-RU" sz="2000" dirty="0" smtClean="0"/>
              <a:t>передачу </a:t>
            </a:r>
            <a:r>
              <a:rPr lang="ru-RU" sz="2000" dirty="0"/>
              <a:t>данных на основе стека (набора) протоколов под </a:t>
            </a:r>
            <a:r>
              <a:rPr lang="ru-RU" sz="2000" dirty="0" smtClean="0"/>
              <a:t>названием </a:t>
            </a:r>
            <a:r>
              <a:rPr lang="ru-RU" sz="2000" dirty="0"/>
              <a:t>TCP/IP (англ. </a:t>
            </a:r>
            <a:r>
              <a:rPr lang="ru-RU" sz="2000" i="1" dirty="0" err="1"/>
              <a:t>Transmission</a:t>
            </a:r>
            <a:r>
              <a:rPr lang="ru-RU" sz="2000" i="1" dirty="0"/>
              <a:t> </a:t>
            </a:r>
            <a:r>
              <a:rPr lang="ru-RU" sz="2000" i="1" dirty="0" err="1"/>
              <a:t>Control</a:t>
            </a:r>
            <a:r>
              <a:rPr lang="ru-RU" sz="2000" i="1" dirty="0"/>
              <a:t> </a:t>
            </a:r>
            <a:r>
              <a:rPr lang="ru-RU" sz="2000" i="1" dirty="0" err="1"/>
              <a:t>Protocol</a:t>
            </a:r>
            <a:r>
              <a:rPr lang="ru-RU" sz="2000" dirty="0"/>
              <a:t>/</a:t>
            </a:r>
            <a:r>
              <a:rPr lang="ru-RU" sz="2000" i="1" dirty="0" err="1"/>
              <a:t>Internet</a:t>
            </a:r>
            <a:r>
              <a:rPr lang="ru-RU" sz="2000" i="1" dirty="0"/>
              <a:t> </a:t>
            </a:r>
            <a:r>
              <a:rPr lang="ru-RU" sz="2000" i="1" dirty="0" err="1" smtClean="0"/>
              <a:t>Protocol</a:t>
            </a:r>
            <a:r>
              <a:rPr lang="ru-RU" sz="2000" dirty="0" smtClean="0"/>
              <a:t> </a:t>
            </a:r>
            <a:r>
              <a:rPr lang="ru-RU" sz="2000" dirty="0"/>
              <a:t>— протокол управления передачей/межсетевой протокол).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701085" y="3560213"/>
            <a:ext cx="2305070" cy="2960569"/>
            <a:chOff x="362136" y="1038159"/>
            <a:chExt cx="1741530" cy="2185450"/>
          </a:xfrm>
        </p:grpSpPr>
        <p:pic>
          <p:nvPicPr>
            <p:cNvPr id="16" name="Picture 5" descr="D:\Documents and Settings\Администратор.HOME-FDD52612A3\Рабочий стол\Ирина_Раб стол\10 Презентации для Босовой\11 класс\14-1-1\3256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/>
            <a:stretch/>
          </p:blipFill>
          <p:spPr bwMode="auto">
            <a:xfrm>
              <a:off x="362136" y="1038159"/>
              <a:ext cx="1741530" cy="218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D:\Documents and Settings\Администратор.HOME-FDD52612A3\Рабочий стол\Ирина_Раб стол\10 Презентации для Босовой\11 класс\14-1-1\Рисунок13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" r="4043"/>
            <a:stretch/>
          </p:blipFill>
          <p:spPr bwMode="auto">
            <a:xfrm>
              <a:off x="1140397" y="1416263"/>
              <a:ext cx="629700" cy="460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5" descr="D:\Documents and Settings\Администратор.HOME-FDD52612A3\Рабочий стол\Ирина_Раб стол\10 Презентации для Босовой\11 класс\14-1-1\Рисунок1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2766">
            <a:off x="5219983" y="4186034"/>
            <a:ext cx="2560378" cy="17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8491" y="3926027"/>
            <a:ext cx="4310125" cy="27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6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62136" y="1038159"/>
            <a:ext cx="1741530" cy="2185450"/>
            <a:chOff x="362136" y="1038159"/>
            <a:chExt cx="1741530" cy="2185450"/>
          </a:xfrm>
        </p:grpSpPr>
        <p:pic>
          <p:nvPicPr>
            <p:cNvPr id="3077" name="Picture 5" descr="D:\Documents and Settings\Администратор.HOME-FDD52612A3\Рабочий стол\Ирина_Раб стол\10 Презентации для Босовой\11 класс\14-1-1\3256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2"/>
            <a:stretch/>
          </p:blipFill>
          <p:spPr bwMode="auto">
            <a:xfrm>
              <a:off x="362136" y="1038159"/>
              <a:ext cx="1741530" cy="21854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D:\Documents and Settings\Администратор.HOME-FDD52612A3\Рабочий стол\Ирина_Раб стол\10 Презентации для Босовой\11 класс\14-1-1\Рисунок13.pn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" r="4043"/>
            <a:stretch/>
          </p:blipFill>
          <p:spPr bwMode="auto">
            <a:xfrm>
              <a:off x="1140397" y="1416263"/>
              <a:ext cx="629700" cy="4608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925" y="2213292"/>
            <a:ext cx="5171615" cy="331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" name="Группа 91"/>
          <p:cNvGrpSpPr/>
          <p:nvPr/>
        </p:nvGrpSpPr>
        <p:grpSpPr>
          <a:xfrm>
            <a:off x="1617182" y="1052736"/>
            <a:ext cx="5885606" cy="5400599"/>
            <a:chOff x="1617182" y="1052736"/>
            <a:chExt cx="5885606" cy="5400599"/>
          </a:xfrm>
        </p:grpSpPr>
        <p:sp>
          <p:nvSpPr>
            <p:cNvPr id="30" name="Прямоугольник с углом 29"/>
            <p:cNvSpPr/>
            <p:nvPr/>
          </p:nvSpPr>
          <p:spPr>
            <a:xfrm rot="16200000">
              <a:off x="1162968" y="5539399"/>
              <a:ext cx="1296144" cy="387715"/>
            </a:xfrm>
            <a:prstGeom prst="round1Rect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TCP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1912760" y="1052736"/>
              <a:ext cx="5590028" cy="54005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Передача данных по сети</a:t>
            </a:r>
            <a:endParaRPr lang="ru-RU" dirty="0"/>
          </a:p>
        </p:txBody>
      </p:sp>
      <p:grpSp>
        <p:nvGrpSpPr>
          <p:cNvPr id="32" name="Группа 31"/>
          <p:cNvGrpSpPr/>
          <p:nvPr/>
        </p:nvGrpSpPr>
        <p:grpSpPr>
          <a:xfrm>
            <a:off x="2274779" y="1482476"/>
            <a:ext cx="1268979" cy="946840"/>
            <a:chOff x="2274779" y="1482476"/>
            <a:chExt cx="1268979" cy="946840"/>
          </a:xfrm>
        </p:grpSpPr>
        <p:pic>
          <p:nvPicPr>
            <p:cNvPr id="23" name="Picture 6" descr="D:\Documents and Settings\Администратор.HOME-FDD52612A3\Рабочий стол\Ирина_Раб стол\10 Презентации для Босовой\11 класс\14-1-1\Рисунок1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" r="49811" b="50000"/>
            <a:stretch/>
          </p:blipFill>
          <p:spPr bwMode="auto">
            <a:xfrm>
              <a:off x="2274779" y="1482477"/>
              <a:ext cx="614886" cy="45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6" descr="D:\Documents and Settings\Администратор.HOME-FDD52612A3\Рабочий стол\Ирина_Раб стол\10 Презентации для Босовой\11 класс\14-1-1\Рисунок1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9" r="4043" b="50000"/>
            <a:stretch/>
          </p:blipFill>
          <p:spPr bwMode="auto">
            <a:xfrm>
              <a:off x="2928871" y="1482476"/>
              <a:ext cx="614887" cy="45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D:\Documents and Settings\Администратор.HOME-FDD52612A3\Рабочий стол\Ирина_Раб стол\10 Презентации для Босовой\11 класс\14-1-1\Рисунок1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89" t="50000" r="4043"/>
            <a:stretch/>
          </p:blipFill>
          <p:spPr bwMode="auto">
            <a:xfrm>
              <a:off x="2928872" y="1979316"/>
              <a:ext cx="614886" cy="45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6" descr="D:\Documents and Settings\Администратор.HOME-FDD52612A3\Рабочий стол\Ирина_Раб стол\10 Презентации для Босовой\11 класс\14-1-1\Рисунок13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20" t="50000" r="49811"/>
            <a:stretch/>
          </p:blipFill>
          <p:spPr bwMode="auto">
            <a:xfrm>
              <a:off x="2274779" y="1979315"/>
              <a:ext cx="614885" cy="450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2159338" y="1124744"/>
            <a:ext cx="405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разделяют на пакеты (части)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863549" y="1988840"/>
            <a:ext cx="3246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Все пакеты нумеруются</a:t>
            </a:r>
            <a:endParaRPr lang="ru-RU" dirty="0"/>
          </a:p>
        </p:txBody>
      </p:sp>
      <p:sp>
        <p:nvSpPr>
          <p:cNvPr id="49" name="Стрелка вниз 48"/>
          <p:cNvSpPr/>
          <p:nvPr/>
        </p:nvSpPr>
        <p:spPr>
          <a:xfrm rot="16200000">
            <a:off x="1719599" y="1100278"/>
            <a:ext cx="432048" cy="477146"/>
          </a:xfrm>
          <a:prstGeom prst="downArrow">
            <a:avLst/>
          </a:prstGeom>
          <a:solidFill>
            <a:schemeClr val="accent6">
              <a:lumMod val="75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3970022" y="2305369"/>
            <a:ext cx="3185167" cy="579617"/>
            <a:chOff x="3970022" y="2305369"/>
            <a:chExt cx="3185167" cy="57961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3970022" y="2305369"/>
              <a:ext cx="737864" cy="579617"/>
              <a:chOff x="2721380" y="3652579"/>
              <a:chExt cx="737864" cy="579617"/>
            </a:xfrm>
          </p:grpSpPr>
          <p:pic>
            <p:nvPicPr>
              <p:cNvPr id="40" name="Picture 6" descr="D:\Documents and Settings\Администратор.HOME-FDD52612A3\Рабочий стол\Ирина_Раб стол\10 Презентации для Босовой\11 класс\14-1-1\Рисунок13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0" r="49811" b="50000"/>
              <a:stretch/>
            </p:blipFill>
            <p:spPr bwMode="auto">
              <a:xfrm>
                <a:off x="2721381" y="3692196"/>
                <a:ext cx="737863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2721380" y="3652579"/>
                <a:ext cx="180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00" b="1" dirty="0" smtClean="0"/>
                  <a:t>1</a:t>
                </a:r>
                <a:endParaRPr lang="ru-RU" sz="2000" b="1" dirty="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4766618" y="2305369"/>
              <a:ext cx="757037" cy="579617"/>
              <a:chOff x="3517976" y="3652579"/>
              <a:chExt cx="757037" cy="579617"/>
            </a:xfrm>
          </p:grpSpPr>
          <p:pic>
            <p:nvPicPr>
              <p:cNvPr id="41" name="Picture 6" descr="D:\Documents and Settings\Администратор.HOME-FDD52612A3\Рабочий стол\Ирина_Раб стол\10 Презентации для Босовой\11 класс\14-1-1\Рисунок13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89" r="4043" b="50000"/>
              <a:stretch/>
            </p:blipFill>
            <p:spPr bwMode="auto">
              <a:xfrm>
                <a:off x="3537149" y="3692196"/>
                <a:ext cx="737864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517976" y="3652579"/>
                <a:ext cx="180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00" b="1" dirty="0" smtClean="0"/>
                  <a:t>2</a:t>
                </a:r>
                <a:endParaRPr lang="ru-RU" sz="2000" b="1" dirty="0"/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5592298" y="2305369"/>
              <a:ext cx="747124" cy="579617"/>
              <a:chOff x="4343656" y="3652579"/>
              <a:chExt cx="747124" cy="579617"/>
            </a:xfrm>
          </p:grpSpPr>
          <p:pic>
            <p:nvPicPr>
              <p:cNvPr id="45" name="Picture 6" descr="D:\Documents and Settings\Администратор.HOME-FDD52612A3\Рабочий стол\Ирина_Раб стол\10 Презентации для Босовой\11 класс\14-1-1\Рисунок13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0" t="50000" r="49811"/>
              <a:stretch/>
            </p:blipFill>
            <p:spPr bwMode="auto">
              <a:xfrm>
                <a:off x="4352918" y="3692196"/>
                <a:ext cx="737862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TextBox 33"/>
              <p:cNvSpPr txBox="1"/>
              <p:nvPr/>
            </p:nvSpPr>
            <p:spPr>
              <a:xfrm>
                <a:off x="4343656" y="3652579"/>
                <a:ext cx="180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00" b="1" dirty="0" smtClean="0"/>
                  <a:t>3</a:t>
                </a:r>
                <a:endParaRPr lang="ru-RU" sz="2000" b="1" dirty="0"/>
              </a:p>
            </p:txBody>
          </p:sp>
        </p:grpSp>
        <p:grpSp>
          <p:nvGrpSpPr>
            <p:cNvPr id="12" name="Группа 11"/>
            <p:cNvGrpSpPr/>
            <p:nvPr/>
          </p:nvGrpSpPr>
          <p:grpSpPr>
            <a:xfrm>
              <a:off x="6388894" y="2305369"/>
              <a:ext cx="766295" cy="579617"/>
              <a:chOff x="5140252" y="3652579"/>
              <a:chExt cx="766295" cy="579617"/>
            </a:xfrm>
          </p:grpSpPr>
          <p:pic>
            <p:nvPicPr>
              <p:cNvPr id="44" name="Picture 6" descr="D:\Documents and Settings\Администратор.HOME-FDD52612A3\Рабочий стол\Ирина_Раб стол\10 Презентации для Босовой\11 класс\14-1-1\Рисунок13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89" t="50000" r="4043"/>
              <a:stretch/>
            </p:blipFill>
            <p:spPr bwMode="auto">
              <a:xfrm>
                <a:off x="5168684" y="3692196"/>
                <a:ext cx="737863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5140252" y="3652579"/>
                <a:ext cx="180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00" b="1" dirty="0" smtClean="0"/>
                  <a:t>4</a:t>
                </a:r>
                <a:endParaRPr lang="ru-RU" sz="2000" b="1" dirty="0"/>
              </a:p>
            </p:txBody>
          </p:sp>
        </p:grpSp>
      </p:grpSp>
      <p:grpSp>
        <p:nvGrpSpPr>
          <p:cNvPr id="91" name="Группа 90"/>
          <p:cNvGrpSpPr/>
          <p:nvPr/>
        </p:nvGrpSpPr>
        <p:grpSpPr>
          <a:xfrm>
            <a:off x="2020655" y="2996953"/>
            <a:ext cx="5328592" cy="2088232"/>
            <a:chOff x="2020655" y="2996953"/>
            <a:chExt cx="5328592" cy="2088232"/>
          </a:xfrm>
        </p:grpSpPr>
        <p:sp>
          <p:nvSpPr>
            <p:cNvPr id="42" name="Прямоугольник 41"/>
            <p:cNvSpPr/>
            <p:nvPr/>
          </p:nvSpPr>
          <p:spPr>
            <a:xfrm rot="16200000">
              <a:off x="1566441" y="4171247"/>
              <a:ext cx="1296144" cy="387715"/>
            </a:xfrm>
            <a:prstGeom prst="round1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b" anchorCtr="0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IP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317419" y="2996953"/>
              <a:ext cx="5031828" cy="2088232"/>
            </a:xfrm>
            <a:prstGeom prst="rect">
              <a:avLst/>
            </a:prstGeom>
            <a:solidFill>
              <a:srgbClr val="A7E8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0" name="Стрелка вниз 49"/>
          <p:cNvSpPr/>
          <p:nvPr/>
        </p:nvSpPr>
        <p:spPr>
          <a:xfrm>
            <a:off x="6754133" y="2807838"/>
            <a:ext cx="432048" cy="477146"/>
          </a:xfrm>
          <a:prstGeom prst="downArrow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2317418" y="2996952"/>
            <a:ext cx="5031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Каждый пакет  дополняется </a:t>
            </a:r>
            <a:r>
              <a:rPr lang="en-US" dirty="0" smtClean="0"/>
              <a:t>IP-</a:t>
            </a:r>
            <a:r>
              <a:rPr lang="ru-RU" dirty="0" smtClean="0"/>
              <a:t>адресами получателя </a:t>
            </a:r>
            <a:r>
              <a:rPr lang="ru-RU" dirty="0"/>
              <a:t>и отправителя, </a:t>
            </a:r>
            <a:r>
              <a:rPr lang="ru-RU" dirty="0" smtClean="0"/>
              <a:t>контрольным битом</a:t>
            </a:r>
            <a:endParaRPr lang="ru-RU" dirty="0"/>
          </a:p>
        </p:txBody>
      </p:sp>
      <p:sp>
        <p:nvSpPr>
          <p:cNvPr id="53" name="Стрелка вниз 52"/>
          <p:cNvSpPr/>
          <p:nvPr/>
        </p:nvSpPr>
        <p:spPr>
          <a:xfrm rot="16200000">
            <a:off x="3439262" y="1974719"/>
            <a:ext cx="432048" cy="477146"/>
          </a:xfrm>
          <a:prstGeom prst="downArrow">
            <a:avLst/>
          </a:prstGeom>
          <a:solidFill>
            <a:schemeClr val="accent6">
              <a:lumMod val="75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48214" y="3630502"/>
            <a:ext cx="3547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Интернете пакеты </a:t>
            </a:r>
            <a:r>
              <a:rPr lang="ru-RU" dirty="0"/>
              <a:t>одного </a:t>
            </a:r>
            <a:r>
              <a:rPr lang="ru-RU" dirty="0" smtClean="0"/>
              <a:t>сообщения </a:t>
            </a:r>
            <a:r>
              <a:rPr lang="ru-RU" dirty="0"/>
              <a:t>могут передаваться разными </a:t>
            </a:r>
            <a:r>
              <a:rPr lang="ru-RU" dirty="0" smtClean="0"/>
              <a:t>маршрутами</a:t>
            </a:r>
            <a:endParaRPr lang="ru-RU" dirty="0"/>
          </a:p>
        </p:txBody>
      </p:sp>
      <p:pic>
        <p:nvPicPr>
          <p:cNvPr id="3074" name="Picture 2" descr="D:\Documents and Settings\Администратор.HOME-FDD52612A3\Рабочий стол\Ирина_Раб стол\10 Презентации для Босовой\11 класс\14-1-1\world-wide-web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373" y="3633680"/>
            <a:ext cx="1389490" cy="91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Стрелка вниз 53"/>
          <p:cNvSpPr/>
          <p:nvPr/>
        </p:nvSpPr>
        <p:spPr>
          <a:xfrm>
            <a:off x="2391666" y="3611881"/>
            <a:ext cx="432048" cy="477146"/>
          </a:xfrm>
          <a:prstGeom prst="downArrow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3327734" y="4419636"/>
            <a:ext cx="432048" cy="477146"/>
          </a:xfrm>
          <a:prstGeom prst="downArrow">
            <a:avLst/>
          </a:prstGeom>
          <a:solidFill>
            <a:srgbClr val="0070C0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737174" y="4561717"/>
            <a:ext cx="3547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Пакеты принимаются из сети</a:t>
            </a:r>
            <a:endParaRPr lang="ru-RU" dirty="0"/>
          </a:p>
        </p:txBody>
      </p:sp>
      <p:grpSp>
        <p:nvGrpSpPr>
          <p:cNvPr id="90" name="Группа 89"/>
          <p:cNvGrpSpPr/>
          <p:nvPr/>
        </p:nvGrpSpPr>
        <p:grpSpPr>
          <a:xfrm>
            <a:off x="3970147" y="5489936"/>
            <a:ext cx="3185167" cy="579617"/>
            <a:chOff x="3970147" y="5489936"/>
            <a:chExt cx="3185167" cy="579617"/>
          </a:xfrm>
        </p:grpSpPr>
        <p:grpSp>
          <p:nvGrpSpPr>
            <p:cNvPr id="60" name="Группа 59"/>
            <p:cNvGrpSpPr/>
            <p:nvPr/>
          </p:nvGrpSpPr>
          <p:grpSpPr>
            <a:xfrm>
              <a:off x="3970147" y="5489936"/>
              <a:ext cx="737864" cy="579617"/>
              <a:chOff x="2721380" y="3652579"/>
              <a:chExt cx="737864" cy="579617"/>
            </a:xfrm>
          </p:grpSpPr>
          <p:pic>
            <p:nvPicPr>
              <p:cNvPr id="61" name="Picture 6" descr="D:\Documents and Settings\Администратор.HOME-FDD52612A3\Рабочий стол\Ирина_Раб стол\10 Презентации для Босовой\11 класс\14-1-1\Рисунок13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0" r="49811" b="50000"/>
              <a:stretch/>
            </p:blipFill>
            <p:spPr bwMode="auto">
              <a:xfrm>
                <a:off x="2721381" y="3692196"/>
                <a:ext cx="737863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TextBox 61"/>
              <p:cNvSpPr txBox="1"/>
              <p:nvPr/>
            </p:nvSpPr>
            <p:spPr>
              <a:xfrm>
                <a:off x="2721380" y="3652579"/>
                <a:ext cx="180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00" b="1" dirty="0" smtClean="0"/>
                  <a:t>1</a:t>
                </a:r>
                <a:endParaRPr lang="ru-RU" sz="2000" b="1" dirty="0"/>
              </a:p>
            </p:txBody>
          </p:sp>
        </p:grpSp>
        <p:grpSp>
          <p:nvGrpSpPr>
            <p:cNvPr id="63" name="Группа 62"/>
            <p:cNvGrpSpPr/>
            <p:nvPr/>
          </p:nvGrpSpPr>
          <p:grpSpPr>
            <a:xfrm>
              <a:off x="4766743" y="5489936"/>
              <a:ext cx="757037" cy="579617"/>
              <a:chOff x="3517976" y="3652579"/>
              <a:chExt cx="757037" cy="579617"/>
            </a:xfrm>
          </p:grpSpPr>
          <p:pic>
            <p:nvPicPr>
              <p:cNvPr id="64" name="Picture 6" descr="D:\Documents and Settings\Администратор.HOME-FDD52612A3\Рабочий стол\Ирина_Раб стол\10 Презентации для Босовой\11 класс\14-1-1\Рисунок13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89" r="4043" b="50000"/>
              <a:stretch/>
            </p:blipFill>
            <p:spPr bwMode="auto">
              <a:xfrm>
                <a:off x="3537149" y="3692196"/>
                <a:ext cx="737864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" name="TextBox 64"/>
              <p:cNvSpPr txBox="1"/>
              <p:nvPr/>
            </p:nvSpPr>
            <p:spPr>
              <a:xfrm>
                <a:off x="3517976" y="3652579"/>
                <a:ext cx="180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00" b="1" dirty="0" smtClean="0"/>
                  <a:t>2</a:t>
                </a:r>
                <a:endParaRPr lang="ru-RU" sz="2000" b="1" dirty="0"/>
              </a:p>
            </p:txBody>
          </p:sp>
        </p:grpSp>
        <p:grpSp>
          <p:nvGrpSpPr>
            <p:cNvPr id="66" name="Группа 65"/>
            <p:cNvGrpSpPr/>
            <p:nvPr/>
          </p:nvGrpSpPr>
          <p:grpSpPr>
            <a:xfrm>
              <a:off x="5592423" y="5489936"/>
              <a:ext cx="747124" cy="579617"/>
              <a:chOff x="4343656" y="3652579"/>
              <a:chExt cx="747124" cy="579617"/>
            </a:xfrm>
          </p:grpSpPr>
          <p:pic>
            <p:nvPicPr>
              <p:cNvPr id="67" name="Picture 6" descr="D:\Documents and Settings\Администратор.HOME-FDD52612A3\Рабочий стол\Ирина_Раб стол\10 Презентации для Босовой\11 класс\14-1-1\Рисунок13.png"/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20" t="50000" r="49811"/>
              <a:stretch/>
            </p:blipFill>
            <p:spPr bwMode="auto">
              <a:xfrm>
                <a:off x="4352918" y="3692196"/>
                <a:ext cx="737862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Box 67"/>
              <p:cNvSpPr txBox="1"/>
              <p:nvPr/>
            </p:nvSpPr>
            <p:spPr>
              <a:xfrm>
                <a:off x="4343656" y="3652579"/>
                <a:ext cx="180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00" b="1" dirty="0" smtClean="0"/>
                  <a:t>3</a:t>
                </a:r>
                <a:endParaRPr lang="ru-RU" sz="2000" b="1" dirty="0"/>
              </a:p>
            </p:txBody>
          </p:sp>
        </p:grpSp>
        <p:grpSp>
          <p:nvGrpSpPr>
            <p:cNvPr id="69" name="Группа 68"/>
            <p:cNvGrpSpPr/>
            <p:nvPr/>
          </p:nvGrpSpPr>
          <p:grpSpPr>
            <a:xfrm>
              <a:off x="6389019" y="5489936"/>
              <a:ext cx="766295" cy="579617"/>
              <a:chOff x="5140252" y="3652579"/>
              <a:chExt cx="766295" cy="579617"/>
            </a:xfrm>
          </p:grpSpPr>
          <p:pic>
            <p:nvPicPr>
              <p:cNvPr id="70" name="Picture 6" descr="D:\Documents and Settings\Администратор.HOME-FDD52612A3\Рабочий стол\Ирина_Раб стол\10 Презентации для Босовой\11 класс\14-1-1\Рисунок13.png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189" t="50000" r="4043"/>
              <a:stretch/>
            </p:blipFill>
            <p:spPr bwMode="auto">
              <a:xfrm>
                <a:off x="5168684" y="3692196"/>
                <a:ext cx="737863" cy="54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5140252" y="3652579"/>
                <a:ext cx="180371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00" b="1" dirty="0" smtClean="0"/>
                  <a:t>4</a:t>
                </a:r>
                <a:endParaRPr lang="ru-RU" sz="2000" b="1" dirty="0"/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4325380" y="5131291"/>
            <a:ext cx="302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Пакеты  сортируются</a:t>
            </a:r>
            <a:endParaRPr lang="ru-RU" dirty="0"/>
          </a:p>
        </p:txBody>
      </p:sp>
      <p:sp>
        <p:nvSpPr>
          <p:cNvPr id="85" name="TextBox 84"/>
          <p:cNvSpPr txBox="1"/>
          <p:nvPr/>
        </p:nvSpPr>
        <p:spPr>
          <a:xfrm>
            <a:off x="3660671" y="6069553"/>
            <a:ext cx="405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Данные собираются в единое целое</a:t>
            </a:r>
            <a:endParaRPr lang="ru-RU" dirty="0"/>
          </a:p>
        </p:txBody>
      </p:sp>
      <p:sp>
        <p:nvSpPr>
          <p:cNvPr id="59" name="Стрелка вниз 58"/>
          <p:cNvSpPr/>
          <p:nvPr/>
        </p:nvSpPr>
        <p:spPr>
          <a:xfrm>
            <a:off x="3889782" y="5023477"/>
            <a:ext cx="432048" cy="477146"/>
          </a:xfrm>
          <a:prstGeom prst="downArrow">
            <a:avLst/>
          </a:prstGeom>
          <a:solidFill>
            <a:schemeClr val="accent6">
              <a:lumMod val="75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1578" y="5131291"/>
            <a:ext cx="1670060" cy="1670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 descr="D:\Documents and Settings\Администратор.HOME-FDD52612A3\Рабочий стол\Ирина_Раб стол\10 Презентации для Босовой\11 класс\14-1-1\Рисунок13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4043"/>
          <a:stretch/>
        </p:blipFill>
        <p:spPr bwMode="auto">
          <a:xfrm rot="21396017">
            <a:off x="7557137" y="5423129"/>
            <a:ext cx="737710" cy="489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Стрелка вниз 85"/>
          <p:cNvSpPr/>
          <p:nvPr/>
        </p:nvSpPr>
        <p:spPr>
          <a:xfrm rot="16200000">
            <a:off x="7429770" y="5991313"/>
            <a:ext cx="432048" cy="477146"/>
          </a:xfrm>
          <a:prstGeom prst="downArrow">
            <a:avLst/>
          </a:prstGeom>
          <a:solidFill>
            <a:schemeClr val="accent6">
              <a:lumMod val="75000"/>
              <a:alpha val="4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2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9" grpId="0"/>
      <p:bldP spid="49" grpId="0" animBg="1"/>
      <p:bldP spid="50" grpId="0" animBg="1"/>
      <p:bldP spid="52" grpId="0"/>
      <p:bldP spid="53" grpId="0" animBg="1"/>
      <p:bldP spid="16" grpId="0"/>
      <p:bldP spid="54" grpId="0" animBg="1"/>
      <p:bldP spid="55" grpId="0" animBg="1"/>
      <p:bldP spid="56" grpId="0"/>
      <p:bldP spid="84" grpId="0"/>
      <p:bldP spid="85" grpId="0"/>
      <p:bldP spid="59" grpId="0" animBg="1"/>
      <p:bldP spid="8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5" descr="D:\Documents and Settings\Администратор.HOME-FDD52612A3\Рабочий стол\Ирина_Раб стол\10 Презентации для Босовой\11 класс\14-1-1\networkx —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827" y="2865083"/>
            <a:ext cx="7449603" cy="26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локальной сети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331640" y="1093899"/>
            <a:ext cx="7526639" cy="1038957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 smtClean="0"/>
              <a:t>Локальная сеть </a:t>
            </a:r>
            <a:r>
              <a:rPr lang="ru-RU" sz="2000" dirty="0" smtClean="0"/>
              <a:t>– сеть, состоящая их близко расположенных компьютеров</a:t>
            </a:r>
            <a:r>
              <a:rPr lang="ru-RU" sz="2000" dirty="0"/>
              <a:t>, чаще всего находящихся в одной комнате, в </a:t>
            </a:r>
            <a:r>
              <a:rPr lang="ru-RU" sz="2000" dirty="0" smtClean="0"/>
              <a:t>одном или </a:t>
            </a:r>
            <a:r>
              <a:rPr lang="ru-RU" sz="2000" dirty="0"/>
              <a:t>нескольких близко расположенных зданиях.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1505" y="1153319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539551" y="1037802"/>
            <a:ext cx="8280000" cy="1095054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рямоугольник 11"/>
          <p:cNvSpPr/>
          <p:nvPr/>
        </p:nvSpPr>
        <p:spPr>
          <a:xfrm>
            <a:off x="1452827" y="2312005"/>
            <a:ext cx="7415903" cy="539097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Скорость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960618" y="2204864"/>
            <a:ext cx="4143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высокоскоростные адаптеры</a:t>
            </a:r>
          </a:p>
          <a:p>
            <a:r>
              <a:rPr lang="ru-RU" sz="2000" dirty="0" smtClean="0"/>
              <a:t>высокоскоростных </a:t>
            </a:r>
            <a:r>
              <a:rPr lang="ru-RU" sz="2000" dirty="0"/>
              <a:t>линии </a:t>
            </a:r>
            <a:r>
              <a:rPr lang="ru-RU" sz="2000" dirty="0" smtClean="0"/>
              <a:t>связи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452827" y="5514444"/>
            <a:ext cx="7415903" cy="539097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Открытость</a:t>
            </a:r>
            <a:endParaRPr lang="ru-RU" sz="2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452827" y="6050751"/>
            <a:ext cx="7415903" cy="5390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/>
              <a:t>Гибкость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3059832" y="5517891"/>
            <a:ext cx="57984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возможность добавлять в сеть или </a:t>
            </a:r>
            <a:r>
              <a:rPr lang="ru-RU" sz="2000" dirty="0" smtClean="0"/>
              <a:t>перемещать/отключать </a:t>
            </a:r>
            <a:r>
              <a:rPr lang="ru-RU" sz="2000" dirty="0"/>
              <a:t>компьютеры и другие </a:t>
            </a:r>
            <a:r>
              <a:rPr lang="ru-RU" sz="2000" dirty="0" smtClean="0"/>
              <a:t>устройства </a:t>
            </a:r>
            <a:r>
              <a:rPr lang="ru-RU" sz="2000" dirty="0"/>
              <a:t>без прерываний в работе </a:t>
            </a:r>
            <a:r>
              <a:rPr lang="ru-RU" sz="2000" dirty="0" smtClean="0"/>
              <a:t>сети и </a:t>
            </a:r>
            <a:r>
              <a:rPr lang="ru-RU" sz="2000" dirty="0"/>
              <a:t>т. д.</a:t>
            </a:r>
          </a:p>
        </p:txBody>
      </p:sp>
      <p:sp>
        <p:nvSpPr>
          <p:cNvPr id="18" name="TextBox 17"/>
          <p:cNvSpPr txBox="1"/>
          <p:nvPr/>
        </p:nvSpPr>
        <p:spPr>
          <a:xfrm rot="16200000">
            <a:off x="-1005214" y="4133348"/>
            <a:ext cx="38078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ЛОКАЛЬНАЯ СЕТЬ </a:t>
            </a:r>
            <a:endParaRPr lang="ru-RU" sz="2000" b="1" dirty="0"/>
          </a:p>
        </p:txBody>
      </p:sp>
      <p:grpSp>
        <p:nvGrpSpPr>
          <p:cNvPr id="1037" name="Группа 1036"/>
          <p:cNvGrpSpPr/>
          <p:nvPr/>
        </p:nvGrpSpPr>
        <p:grpSpPr>
          <a:xfrm>
            <a:off x="2051720" y="3212527"/>
            <a:ext cx="5984606" cy="1772941"/>
            <a:chOff x="2051720" y="3212527"/>
            <a:chExt cx="5984606" cy="1772941"/>
          </a:xfrm>
        </p:grpSpPr>
        <p:sp>
          <p:nvSpPr>
            <p:cNvPr id="21" name="Полилиния 20"/>
            <p:cNvSpPr/>
            <p:nvPr/>
          </p:nvSpPr>
          <p:spPr>
            <a:xfrm>
              <a:off x="2130949" y="4969565"/>
              <a:ext cx="294198" cy="0"/>
            </a:xfrm>
            <a:custGeom>
              <a:avLst/>
              <a:gdLst>
                <a:gd name="connsiteX0" fmla="*/ 0 w 294198"/>
                <a:gd name="connsiteY0" fmla="*/ 0 h 0"/>
                <a:gd name="connsiteX1" fmla="*/ 294198 w 29419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198">
                  <a:moveTo>
                    <a:pt x="0" y="0"/>
                  </a:moveTo>
                  <a:lnTo>
                    <a:pt x="294198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>
              <a:off x="3523684" y="3228231"/>
              <a:ext cx="180000" cy="0"/>
            </a:xfrm>
            <a:custGeom>
              <a:avLst/>
              <a:gdLst>
                <a:gd name="connsiteX0" fmla="*/ 0 w 230588"/>
                <a:gd name="connsiteY0" fmla="*/ 0 h 0"/>
                <a:gd name="connsiteX1" fmla="*/ 230588 w 230588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0588">
                  <a:moveTo>
                    <a:pt x="0" y="0"/>
                  </a:moveTo>
                  <a:lnTo>
                    <a:pt x="230588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>
              <a:off x="2051720" y="3677277"/>
              <a:ext cx="1548000" cy="0"/>
            </a:xfrm>
            <a:custGeom>
              <a:avLst/>
              <a:gdLst>
                <a:gd name="connsiteX0" fmla="*/ 0 w 1781092"/>
                <a:gd name="connsiteY0" fmla="*/ 0 h 0"/>
                <a:gd name="connsiteX1" fmla="*/ 1781092 w 1781092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81092">
                  <a:moveTo>
                    <a:pt x="0" y="0"/>
                  </a:moveTo>
                  <a:lnTo>
                    <a:pt x="1781092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5796136" y="4031311"/>
              <a:ext cx="214686" cy="0"/>
            </a:xfrm>
            <a:custGeom>
              <a:avLst/>
              <a:gdLst>
                <a:gd name="connsiteX0" fmla="*/ 0 w 214686"/>
                <a:gd name="connsiteY0" fmla="*/ 0 h 0"/>
                <a:gd name="connsiteX1" fmla="*/ 214686 w 214686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686">
                  <a:moveTo>
                    <a:pt x="0" y="0"/>
                  </a:moveTo>
                  <a:lnTo>
                    <a:pt x="214686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flipH="1">
              <a:off x="7476579" y="3737112"/>
              <a:ext cx="454845" cy="391741"/>
            </a:xfrm>
            <a:custGeom>
              <a:avLst/>
              <a:gdLst>
                <a:gd name="connsiteX0" fmla="*/ 0 w 1526651"/>
                <a:gd name="connsiteY0" fmla="*/ 302149 h 302149"/>
                <a:gd name="connsiteX1" fmla="*/ 1526651 w 1526651"/>
                <a:gd name="connsiteY1" fmla="*/ 302149 h 302149"/>
                <a:gd name="connsiteX2" fmla="*/ 1526651 w 1526651"/>
                <a:gd name="connsiteY2" fmla="*/ 0 h 302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6651" h="302149">
                  <a:moveTo>
                    <a:pt x="0" y="302149"/>
                  </a:moveTo>
                  <a:lnTo>
                    <a:pt x="1526651" y="302149"/>
                  </a:lnTo>
                  <a:lnTo>
                    <a:pt x="1526651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6170212" y="3228231"/>
              <a:ext cx="779228" cy="731517"/>
            </a:xfrm>
            <a:custGeom>
              <a:avLst/>
              <a:gdLst>
                <a:gd name="connsiteX0" fmla="*/ 0 w 779228"/>
                <a:gd name="connsiteY0" fmla="*/ 604299 h 604299"/>
                <a:gd name="connsiteX1" fmla="*/ 0 w 779228"/>
                <a:gd name="connsiteY1" fmla="*/ 0 h 604299"/>
                <a:gd name="connsiteX2" fmla="*/ 779228 w 779228"/>
                <a:gd name="connsiteY2" fmla="*/ 0 h 604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9228" h="604299">
                  <a:moveTo>
                    <a:pt x="0" y="604299"/>
                  </a:moveTo>
                  <a:lnTo>
                    <a:pt x="0" y="0"/>
                  </a:lnTo>
                  <a:lnTo>
                    <a:pt x="779228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>
              <a:off x="7784326" y="3212527"/>
              <a:ext cx="252000" cy="0"/>
            </a:xfrm>
            <a:custGeom>
              <a:avLst/>
              <a:gdLst>
                <a:gd name="connsiteX0" fmla="*/ 0 w 262393"/>
                <a:gd name="connsiteY0" fmla="*/ 0 h 0"/>
                <a:gd name="connsiteX1" fmla="*/ 262393 w 262393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62393">
                  <a:moveTo>
                    <a:pt x="0" y="0"/>
                  </a:moveTo>
                  <a:lnTo>
                    <a:pt x="262393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4" name="Полилиния 1023"/>
            <p:cNvSpPr/>
            <p:nvPr/>
          </p:nvSpPr>
          <p:spPr>
            <a:xfrm>
              <a:off x="2472854" y="3737112"/>
              <a:ext cx="1574359" cy="453224"/>
            </a:xfrm>
            <a:custGeom>
              <a:avLst/>
              <a:gdLst>
                <a:gd name="connsiteX0" fmla="*/ 0 w 1574359"/>
                <a:gd name="connsiteY0" fmla="*/ 453224 h 453224"/>
                <a:gd name="connsiteX1" fmla="*/ 1574359 w 1574359"/>
                <a:gd name="connsiteY1" fmla="*/ 453224 h 453224"/>
                <a:gd name="connsiteX2" fmla="*/ 1574359 w 1574359"/>
                <a:gd name="connsiteY2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359" h="453224">
                  <a:moveTo>
                    <a:pt x="0" y="453224"/>
                  </a:moveTo>
                  <a:lnTo>
                    <a:pt x="1574359" y="453224"/>
                  </a:lnTo>
                  <a:lnTo>
                    <a:pt x="1574359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5" name="Полилиния 1024"/>
            <p:cNvSpPr/>
            <p:nvPr/>
          </p:nvSpPr>
          <p:spPr>
            <a:xfrm>
              <a:off x="4532242" y="3228230"/>
              <a:ext cx="1574359" cy="707666"/>
            </a:xfrm>
            <a:custGeom>
              <a:avLst/>
              <a:gdLst>
                <a:gd name="connsiteX0" fmla="*/ 0 w 1653872"/>
                <a:gd name="connsiteY0" fmla="*/ 0 h 707666"/>
                <a:gd name="connsiteX1" fmla="*/ 1653872 w 1653872"/>
                <a:gd name="connsiteY1" fmla="*/ 0 h 707666"/>
                <a:gd name="connsiteX2" fmla="*/ 1653872 w 1653872"/>
                <a:gd name="connsiteY2" fmla="*/ 707666 h 7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872" h="707666">
                  <a:moveTo>
                    <a:pt x="0" y="0"/>
                  </a:moveTo>
                  <a:lnTo>
                    <a:pt x="1653872" y="0"/>
                  </a:lnTo>
                  <a:lnTo>
                    <a:pt x="1653872" y="707666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9" name="Полилиния 1028"/>
            <p:cNvSpPr/>
            <p:nvPr/>
          </p:nvSpPr>
          <p:spPr>
            <a:xfrm>
              <a:off x="6663191" y="4985468"/>
              <a:ext cx="252000" cy="0"/>
            </a:xfrm>
            <a:custGeom>
              <a:avLst/>
              <a:gdLst>
                <a:gd name="connsiteX0" fmla="*/ 0 w 310101"/>
                <a:gd name="connsiteY0" fmla="*/ 0 h 0"/>
                <a:gd name="connsiteX1" fmla="*/ 310101 w 310101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0101">
                  <a:moveTo>
                    <a:pt x="0" y="0"/>
                  </a:moveTo>
                  <a:lnTo>
                    <a:pt x="310101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илиния 39"/>
            <p:cNvSpPr/>
            <p:nvPr/>
          </p:nvSpPr>
          <p:spPr>
            <a:xfrm>
              <a:off x="4532243" y="4365104"/>
              <a:ext cx="1695941" cy="453224"/>
            </a:xfrm>
            <a:custGeom>
              <a:avLst/>
              <a:gdLst>
                <a:gd name="connsiteX0" fmla="*/ 0 w 1574359"/>
                <a:gd name="connsiteY0" fmla="*/ 453224 h 453224"/>
                <a:gd name="connsiteX1" fmla="*/ 1574359 w 1574359"/>
                <a:gd name="connsiteY1" fmla="*/ 453224 h 453224"/>
                <a:gd name="connsiteX2" fmla="*/ 1574359 w 1574359"/>
                <a:gd name="connsiteY2" fmla="*/ 0 h 45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74359" h="453224">
                  <a:moveTo>
                    <a:pt x="0" y="453224"/>
                  </a:moveTo>
                  <a:lnTo>
                    <a:pt x="1574359" y="453224"/>
                  </a:lnTo>
                  <a:lnTo>
                    <a:pt x="1574359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3" name="Полилиния 1032"/>
            <p:cNvSpPr/>
            <p:nvPr/>
          </p:nvSpPr>
          <p:spPr>
            <a:xfrm>
              <a:off x="6575726" y="4253950"/>
              <a:ext cx="1452209" cy="572494"/>
            </a:xfrm>
            <a:custGeom>
              <a:avLst/>
              <a:gdLst>
                <a:gd name="connsiteX0" fmla="*/ 0 w 1542553"/>
                <a:gd name="connsiteY0" fmla="*/ 0 h 572494"/>
                <a:gd name="connsiteX1" fmla="*/ 1304014 w 1542553"/>
                <a:gd name="connsiteY1" fmla="*/ 0 h 572494"/>
                <a:gd name="connsiteX2" fmla="*/ 1304014 w 1542553"/>
                <a:gd name="connsiteY2" fmla="*/ 572494 h 572494"/>
                <a:gd name="connsiteX3" fmla="*/ 1542553 w 1542553"/>
                <a:gd name="connsiteY3" fmla="*/ 572494 h 572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2553" h="572494">
                  <a:moveTo>
                    <a:pt x="0" y="0"/>
                  </a:moveTo>
                  <a:lnTo>
                    <a:pt x="1304014" y="0"/>
                  </a:lnTo>
                  <a:lnTo>
                    <a:pt x="1304014" y="572494"/>
                  </a:lnTo>
                  <a:lnTo>
                    <a:pt x="1542553" y="572494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4" name="Полилиния 1033"/>
            <p:cNvSpPr/>
            <p:nvPr/>
          </p:nvSpPr>
          <p:spPr>
            <a:xfrm>
              <a:off x="6472362" y="4333461"/>
              <a:ext cx="461175" cy="485029"/>
            </a:xfrm>
            <a:custGeom>
              <a:avLst/>
              <a:gdLst>
                <a:gd name="connsiteX0" fmla="*/ 0 w 461175"/>
                <a:gd name="connsiteY0" fmla="*/ 0 h 485029"/>
                <a:gd name="connsiteX1" fmla="*/ 0 w 461175"/>
                <a:gd name="connsiteY1" fmla="*/ 485029 h 485029"/>
                <a:gd name="connsiteX2" fmla="*/ 461175 w 461175"/>
                <a:gd name="connsiteY2" fmla="*/ 485029 h 48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175" h="485029">
                  <a:moveTo>
                    <a:pt x="0" y="0"/>
                  </a:moveTo>
                  <a:lnTo>
                    <a:pt x="0" y="485029"/>
                  </a:lnTo>
                  <a:lnTo>
                    <a:pt x="461175" y="485029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5" name="Полилиния 1034"/>
            <p:cNvSpPr/>
            <p:nvPr/>
          </p:nvSpPr>
          <p:spPr>
            <a:xfrm>
              <a:off x="2854518" y="4357315"/>
              <a:ext cx="3307743" cy="389614"/>
            </a:xfrm>
            <a:custGeom>
              <a:avLst/>
              <a:gdLst>
                <a:gd name="connsiteX0" fmla="*/ 0 w 3307743"/>
                <a:gd name="connsiteY0" fmla="*/ 166978 h 389614"/>
                <a:gd name="connsiteX1" fmla="*/ 0 w 3307743"/>
                <a:gd name="connsiteY1" fmla="*/ 39757 h 389614"/>
                <a:gd name="connsiteX2" fmla="*/ 1852654 w 3307743"/>
                <a:gd name="connsiteY2" fmla="*/ 39757 h 389614"/>
                <a:gd name="connsiteX3" fmla="*/ 1852654 w 3307743"/>
                <a:gd name="connsiteY3" fmla="*/ 389614 h 389614"/>
                <a:gd name="connsiteX4" fmla="*/ 3307743 w 3307743"/>
                <a:gd name="connsiteY4" fmla="*/ 389614 h 389614"/>
                <a:gd name="connsiteX5" fmla="*/ 3307743 w 3307743"/>
                <a:gd name="connsiteY5" fmla="*/ 0 h 389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07743" h="389614">
                  <a:moveTo>
                    <a:pt x="0" y="166978"/>
                  </a:moveTo>
                  <a:lnTo>
                    <a:pt x="0" y="39757"/>
                  </a:lnTo>
                  <a:lnTo>
                    <a:pt x="1852654" y="39757"/>
                  </a:lnTo>
                  <a:lnTo>
                    <a:pt x="1852654" y="389614"/>
                  </a:lnTo>
                  <a:lnTo>
                    <a:pt x="3307743" y="389614"/>
                  </a:lnTo>
                  <a:lnTo>
                    <a:pt x="3307743" y="0"/>
                  </a:lnTo>
                </a:path>
              </a:pathLst>
            </a:custGeom>
            <a:noFill/>
            <a:ln w="19050">
              <a:solidFill>
                <a:schemeClr val="bg1">
                  <a:lumMod val="65000"/>
                </a:schemeClr>
              </a:solidFill>
              <a:headEnd type="oval" w="sm" len="sm"/>
              <a:tailEnd type="oval" w="sm" len="sm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8022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Топология сети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331640" y="1093900"/>
            <a:ext cx="7526639" cy="773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algn="just"/>
            <a:r>
              <a:rPr lang="ru-RU" sz="2000" b="1" dirty="0" smtClean="0"/>
              <a:t>Топология </a:t>
            </a:r>
            <a:r>
              <a:rPr lang="ru-RU" sz="2000" dirty="0" smtClean="0"/>
              <a:t>– конфигурация </a:t>
            </a:r>
            <a:r>
              <a:rPr lang="ru-RU" sz="2000" dirty="0"/>
              <a:t>сети, способ соединения её </a:t>
            </a:r>
            <a:r>
              <a:rPr lang="ru-RU" sz="2000" dirty="0" smtClean="0"/>
              <a:t>элементов </a:t>
            </a:r>
            <a:r>
              <a:rPr lang="ru-RU" sz="2000" dirty="0"/>
              <a:t>друг с другом.</a:t>
            </a:r>
            <a:endParaRPr kumimoji="0" lang="ru-RU" sz="20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41505" y="1081311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539551" y="1037802"/>
            <a:ext cx="8280000" cy="829898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Шина"/>
          <p:cNvGrpSpPr/>
          <p:nvPr/>
        </p:nvGrpSpPr>
        <p:grpSpPr>
          <a:xfrm>
            <a:off x="539551" y="2060848"/>
            <a:ext cx="4057584" cy="2155274"/>
            <a:chOff x="539551" y="2060848"/>
            <a:chExt cx="4057584" cy="2155274"/>
          </a:xfrm>
        </p:grpSpPr>
        <p:sp>
          <p:nvSpPr>
            <p:cNvPr id="9" name="Блок-схема: процесс 8"/>
            <p:cNvSpPr/>
            <p:nvPr/>
          </p:nvSpPr>
          <p:spPr>
            <a:xfrm>
              <a:off x="539551" y="2060848"/>
              <a:ext cx="4057584" cy="2155274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r>
                <a:rPr lang="ru-RU" sz="2000" b="1" dirty="0" smtClean="0">
                  <a:solidFill>
                    <a:schemeClr val="tx1"/>
                  </a:solidFill>
                </a:rPr>
                <a:t>ШИННАЯ ТОПОЛОГИЯ </a:t>
              </a:r>
              <a:br>
                <a:rPr lang="ru-RU" sz="2000" b="1" dirty="0" smtClean="0">
                  <a:solidFill>
                    <a:schemeClr val="tx1"/>
                  </a:solidFill>
                </a:rPr>
              </a:br>
              <a:r>
                <a:rPr lang="ru-RU" sz="2000" b="1" dirty="0" smtClean="0">
                  <a:solidFill>
                    <a:schemeClr val="tx1"/>
                  </a:solidFill>
                </a:rPr>
                <a:t>(ОБЩАЯ ШИНА)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1164187" y="3423684"/>
              <a:ext cx="1404156" cy="276446"/>
            </a:xfrm>
            <a:custGeom>
              <a:avLst/>
              <a:gdLst>
                <a:gd name="connsiteX0" fmla="*/ 0 w 2785731"/>
                <a:gd name="connsiteY0" fmla="*/ 244549 h 276446"/>
                <a:gd name="connsiteX1" fmla="*/ 0 w 2785731"/>
                <a:gd name="connsiteY1" fmla="*/ 0 h 276446"/>
                <a:gd name="connsiteX2" fmla="*/ 2785731 w 2785731"/>
                <a:gd name="connsiteY2" fmla="*/ 0 h 276446"/>
                <a:gd name="connsiteX3" fmla="*/ 2785731 w 2785731"/>
                <a:gd name="connsiteY3" fmla="*/ 276446 h 2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731" h="276446">
                  <a:moveTo>
                    <a:pt x="0" y="244549"/>
                  </a:moveTo>
                  <a:lnTo>
                    <a:pt x="0" y="0"/>
                  </a:lnTo>
                  <a:lnTo>
                    <a:pt x="2785731" y="0"/>
                  </a:lnTo>
                  <a:lnTo>
                    <a:pt x="2785731" y="276446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олилиния 25"/>
            <p:cNvSpPr/>
            <p:nvPr/>
          </p:nvSpPr>
          <p:spPr>
            <a:xfrm flipV="1">
              <a:off x="1866265" y="3146254"/>
              <a:ext cx="1404156" cy="276446"/>
            </a:xfrm>
            <a:custGeom>
              <a:avLst/>
              <a:gdLst>
                <a:gd name="connsiteX0" fmla="*/ 0 w 2785731"/>
                <a:gd name="connsiteY0" fmla="*/ 244549 h 276446"/>
                <a:gd name="connsiteX1" fmla="*/ 0 w 2785731"/>
                <a:gd name="connsiteY1" fmla="*/ 0 h 276446"/>
                <a:gd name="connsiteX2" fmla="*/ 2785731 w 2785731"/>
                <a:gd name="connsiteY2" fmla="*/ 0 h 276446"/>
                <a:gd name="connsiteX3" fmla="*/ 2785731 w 2785731"/>
                <a:gd name="connsiteY3" fmla="*/ 276446 h 2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731" h="276446">
                  <a:moveTo>
                    <a:pt x="0" y="244549"/>
                  </a:moveTo>
                  <a:lnTo>
                    <a:pt x="0" y="0"/>
                  </a:lnTo>
                  <a:lnTo>
                    <a:pt x="2785731" y="0"/>
                  </a:lnTo>
                  <a:lnTo>
                    <a:pt x="2785731" y="276446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2568343" y="3423684"/>
              <a:ext cx="1404156" cy="276446"/>
            </a:xfrm>
            <a:custGeom>
              <a:avLst/>
              <a:gdLst>
                <a:gd name="connsiteX0" fmla="*/ 0 w 2785731"/>
                <a:gd name="connsiteY0" fmla="*/ 244549 h 276446"/>
                <a:gd name="connsiteX1" fmla="*/ 0 w 2785731"/>
                <a:gd name="connsiteY1" fmla="*/ 0 h 276446"/>
                <a:gd name="connsiteX2" fmla="*/ 2785731 w 2785731"/>
                <a:gd name="connsiteY2" fmla="*/ 0 h 276446"/>
                <a:gd name="connsiteX3" fmla="*/ 2785731 w 2785731"/>
                <a:gd name="connsiteY3" fmla="*/ 276446 h 276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85731" h="276446">
                  <a:moveTo>
                    <a:pt x="0" y="244549"/>
                  </a:moveTo>
                  <a:lnTo>
                    <a:pt x="0" y="0"/>
                  </a:lnTo>
                  <a:lnTo>
                    <a:pt x="2785731" y="0"/>
                  </a:lnTo>
                  <a:lnTo>
                    <a:pt x="2785731" y="276446"/>
                  </a:lnTo>
                </a:path>
              </a:pathLst>
            </a:cu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020171" y="2909086"/>
              <a:ext cx="3096344" cy="1017754"/>
              <a:chOff x="1043608" y="2915302"/>
              <a:chExt cx="3096344" cy="1017754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3149842" y="2915302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1745686" y="2915302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447764" y="364502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Овал 18"/>
              <p:cNvSpPr/>
              <p:nvPr/>
            </p:nvSpPr>
            <p:spPr>
              <a:xfrm>
                <a:off x="1043608" y="364502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/>
              <p:cNvSpPr/>
              <p:nvPr/>
            </p:nvSpPr>
            <p:spPr>
              <a:xfrm>
                <a:off x="3851920" y="3645024"/>
                <a:ext cx="288032" cy="288032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92" name="Звезда"/>
          <p:cNvGrpSpPr/>
          <p:nvPr/>
        </p:nvGrpSpPr>
        <p:grpSpPr>
          <a:xfrm>
            <a:off x="539551" y="4370070"/>
            <a:ext cx="4057584" cy="2155274"/>
            <a:chOff x="539551" y="4370070"/>
            <a:chExt cx="4057584" cy="2155274"/>
          </a:xfrm>
        </p:grpSpPr>
        <p:sp>
          <p:nvSpPr>
            <p:cNvPr id="11" name="Блок-схема: процесс 10"/>
            <p:cNvSpPr/>
            <p:nvPr/>
          </p:nvSpPr>
          <p:spPr>
            <a:xfrm>
              <a:off x="539551" y="4370070"/>
              <a:ext cx="4057584" cy="2155274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r>
                <a:rPr lang="ru-RU" sz="2000" b="1" dirty="0" smtClean="0">
                  <a:solidFill>
                    <a:schemeClr val="tx1"/>
                  </a:solidFill>
                </a:rPr>
                <a:t>РАДИАЛЬНАЯ ТОПОЛОГИЯ</a:t>
              </a:r>
              <a:br>
                <a:rPr lang="ru-RU" sz="2000" b="1" dirty="0" smtClean="0">
                  <a:solidFill>
                    <a:schemeClr val="tx1"/>
                  </a:solidFill>
                </a:rPr>
              </a:br>
              <a:r>
                <a:rPr lang="ru-RU" sz="2000" b="1" dirty="0" smtClean="0">
                  <a:solidFill>
                    <a:schemeClr val="tx1"/>
                  </a:solidFill>
                </a:rPr>
                <a:t>(ЗВЕЗДА)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956276" y="5530496"/>
              <a:ext cx="612067" cy="1816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2568343" y="5524090"/>
              <a:ext cx="612068" cy="1880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2568343" y="5712112"/>
              <a:ext cx="378278" cy="538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2195736" y="5712112"/>
              <a:ext cx="372607" cy="5389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/>
            <p:nvPr/>
          </p:nvCxnSpPr>
          <p:spPr>
            <a:xfrm flipH="1">
              <a:off x="2568343" y="5085184"/>
              <a:ext cx="8827" cy="62692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Овал 55"/>
            <p:cNvSpPr/>
            <p:nvPr/>
          </p:nvSpPr>
          <p:spPr>
            <a:xfrm>
              <a:off x="2424327" y="494165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812259" y="538007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100291" y="6107012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771800" y="6107012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3036395" y="5380074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424327" y="5568096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9" name="Кольцо"/>
          <p:cNvGrpSpPr/>
          <p:nvPr/>
        </p:nvGrpSpPr>
        <p:grpSpPr>
          <a:xfrm>
            <a:off x="4761966" y="2060848"/>
            <a:ext cx="4057584" cy="2155274"/>
            <a:chOff x="4761966" y="2060848"/>
            <a:chExt cx="4057584" cy="2155274"/>
          </a:xfrm>
        </p:grpSpPr>
        <p:sp>
          <p:nvSpPr>
            <p:cNvPr id="12" name="Блок-схема: процесс 11"/>
            <p:cNvSpPr/>
            <p:nvPr/>
          </p:nvSpPr>
          <p:spPr>
            <a:xfrm>
              <a:off x="4761966" y="2060848"/>
              <a:ext cx="4057584" cy="2155274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r>
                <a:rPr lang="ru-RU" sz="2000" b="1" dirty="0" smtClean="0">
                  <a:solidFill>
                    <a:schemeClr val="tx1"/>
                  </a:solidFill>
                </a:rPr>
                <a:t>КОЛЬЦЕВАЯ ТОПОЛОГИЯ</a:t>
              </a:r>
              <a:br>
                <a:rPr lang="ru-RU" sz="2000" b="1" dirty="0" smtClean="0">
                  <a:solidFill>
                    <a:schemeClr val="tx1"/>
                  </a:solidFill>
                </a:rPr>
              </a:br>
              <a:r>
                <a:rPr lang="ru-RU" sz="2000" b="1" dirty="0" smtClean="0">
                  <a:solidFill>
                    <a:schemeClr val="tx1"/>
                  </a:solidFill>
                </a:rPr>
                <a:t>(КОЛЬЦО)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2" name="Правильный пятиугольник 61"/>
            <p:cNvSpPr/>
            <p:nvPr/>
          </p:nvSpPr>
          <p:spPr>
            <a:xfrm>
              <a:off x="6084168" y="2786130"/>
              <a:ext cx="1224136" cy="1165844"/>
            </a:xfrm>
            <a:prstGeom prst="pentagon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6552220" y="2642600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5940152" y="3081020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6228184" y="3807958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6899693" y="3807958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7164288" y="3081020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1" name="Дерево"/>
          <p:cNvGrpSpPr/>
          <p:nvPr/>
        </p:nvGrpSpPr>
        <p:grpSpPr>
          <a:xfrm>
            <a:off x="4761966" y="4370070"/>
            <a:ext cx="4057584" cy="2155274"/>
            <a:chOff x="4761966" y="4370070"/>
            <a:chExt cx="4057584" cy="2155274"/>
          </a:xfrm>
        </p:grpSpPr>
        <p:sp>
          <p:nvSpPr>
            <p:cNvPr id="13" name="Блок-схема: процесс 12"/>
            <p:cNvSpPr/>
            <p:nvPr/>
          </p:nvSpPr>
          <p:spPr>
            <a:xfrm>
              <a:off x="4761966" y="4370070"/>
              <a:ext cx="4057584" cy="2155274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r>
                <a:rPr lang="ru-RU" sz="2000" b="1" dirty="0" smtClean="0">
                  <a:solidFill>
                    <a:schemeClr val="tx1"/>
                  </a:solidFill>
                </a:rPr>
                <a:t>ДРЕВОВИДНАЯ ТОПОЛОГИЯ (ИЕРАРХИЧЕСКАЯ ЗВЕЗДА)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Прямая соединительная линия 73"/>
            <p:cNvCxnSpPr/>
            <p:nvPr/>
          </p:nvCxnSpPr>
          <p:spPr>
            <a:xfrm flipV="1">
              <a:off x="6300193" y="5259976"/>
              <a:ext cx="612067" cy="444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/>
            <p:cNvCxnSpPr/>
            <p:nvPr/>
          </p:nvCxnSpPr>
          <p:spPr>
            <a:xfrm>
              <a:off x="6921087" y="5259976"/>
              <a:ext cx="603241" cy="4384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6300193" y="5698396"/>
              <a:ext cx="378278" cy="53891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5927586" y="5698396"/>
              <a:ext cx="372607" cy="53891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/>
            <p:cNvCxnSpPr/>
            <p:nvPr/>
          </p:nvCxnSpPr>
          <p:spPr>
            <a:xfrm>
              <a:off x="6921088" y="5259490"/>
              <a:ext cx="0" cy="5829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Овал 78"/>
            <p:cNvSpPr/>
            <p:nvPr/>
          </p:nvSpPr>
          <p:spPr>
            <a:xfrm>
              <a:off x="6768244" y="5115960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6156176" y="5554380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5832141" y="6093296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6503650" y="6093296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380312" y="5554380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6787294" y="5554380"/>
              <a:ext cx="288032" cy="288032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214" name="Рисунок 213" descr="клик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303475" y="3701366"/>
            <a:ext cx="573821" cy="789248"/>
          </a:xfrm>
          <a:prstGeom prst="rect">
            <a:avLst/>
          </a:prstGeom>
        </p:spPr>
      </p:pic>
      <p:grpSp>
        <p:nvGrpSpPr>
          <p:cNvPr id="24" name="Шина бол"/>
          <p:cNvGrpSpPr/>
          <p:nvPr/>
        </p:nvGrpSpPr>
        <p:grpSpPr>
          <a:xfrm>
            <a:off x="539550" y="2071481"/>
            <a:ext cx="8279999" cy="4464496"/>
            <a:chOff x="539550" y="2071481"/>
            <a:chExt cx="8279999" cy="4464496"/>
          </a:xfrm>
        </p:grpSpPr>
        <p:sp>
          <p:nvSpPr>
            <p:cNvPr id="140" name="Блок-схема: процесс 139"/>
            <p:cNvSpPr/>
            <p:nvPr/>
          </p:nvSpPr>
          <p:spPr>
            <a:xfrm>
              <a:off x="539550" y="2071481"/>
              <a:ext cx="8279999" cy="4464496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pPr marL="85725"/>
              <a:r>
                <a:rPr lang="ru-RU" sz="2000" b="1" dirty="0" smtClean="0">
                  <a:solidFill>
                    <a:schemeClr val="tx1"/>
                  </a:solidFill>
                </a:rPr>
                <a:t>ШИННАЯ ТОПОЛОГИЯ </a:t>
              </a:r>
              <a:br>
                <a:rPr lang="ru-RU" sz="2000" b="1" dirty="0" smtClean="0">
                  <a:solidFill>
                    <a:schemeClr val="tx1"/>
                  </a:solidFill>
                </a:rPr>
              </a:br>
              <a:r>
                <a:rPr lang="ru-RU" sz="2000" b="1" dirty="0" smtClean="0">
                  <a:solidFill>
                    <a:schemeClr val="tx1"/>
                  </a:solidFill>
                </a:rPr>
                <a:t>(ОБЩАЯ ШИНА)</a:t>
              </a:r>
              <a:endParaRPr lang="ru-RU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679549" y="2168730"/>
              <a:ext cx="3996904" cy="26161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4679551" y="2100056"/>
              <a:ext cx="3996904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/>
                <a:t>Описание</a:t>
              </a:r>
            </a:p>
            <a:p>
              <a:pPr algn="just"/>
              <a:r>
                <a:rPr lang="ru-RU" dirty="0"/>
                <a:t>Все компьютеры сети </a:t>
              </a:r>
              <a:r>
                <a:rPr lang="ru-RU" dirty="0" smtClean="0"/>
                <a:t>подключаются </a:t>
              </a:r>
              <a:r>
                <a:rPr lang="ru-RU" dirty="0"/>
                <a:t>к одному </a:t>
              </a:r>
              <a:r>
                <a:rPr lang="ru-RU" dirty="0" smtClean="0"/>
                <a:t>кабелю, который используется всеми рабочими станциями </a:t>
              </a:r>
              <a:r>
                <a:rPr lang="ru-RU" dirty="0"/>
                <a:t>по очереди. </a:t>
              </a:r>
              <a:r>
                <a:rPr lang="ru-RU" dirty="0" smtClean="0"/>
                <a:t>При </a:t>
              </a:r>
              <a:r>
                <a:rPr lang="ru-RU" dirty="0"/>
                <a:t>таком </a:t>
              </a:r>
              <a:r>
                <a:rPr lang="ru-RU" dirty="0" smtClean="0"/>
                <a:t>соединении все сообщения</a:t>
              </a:r>
              <a:r>
                <a:rPr lang="ru-RU" dirty="0"/>
                <a:t>, </a:t>
              </a:r>
              <a:r>
                <a:rPr lang="ru-RU" dirty="0" smtClean="0"/>
                <a:t>посылаемые каждым отдельным компьютером</a:t>
              </a:r>
              <a:r>
                <a:rPr lang="ru-RU" dirty="0"/>
                <a:t>, </a:t>
              </a:r>
              <a:r>
                <a:rPr lang="ru-RU" dirty="0" smtClean="0"/>
                <a:t>принимают-</a:t>
              </a:r>
              <a:r>
                <a:rPr lang="ru-RU" dirty="0" err="1" smtClean="0"/>
                <a:t>ся</a:t>
              </a:r>
              <a:r>
                <a:rPr lang="ru-RU" dirty="0" smtClean="0"/>
                <a:t> </a:t>
              </a:r>
              <a:r>
                <a:rPr lang="ru-RU" dirty="0"/>
                <a:t>всеми остальными компьютерами </a:t>
              </a:r>
              <a:r>
                <a:rPr lang="ru-RU" dirty="0" smtClean="0"/>
                <a:t>в сети</a:t>
              </a:r>
              <a:endParaRPr lang="ru-RU" dirty="0"/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682645" y="4872823"/>
              <a:ext cx="3889355" cy="1519138"/>
            </a:xfrm>
            <a:prstGeom prst="rect">
              <a:avLst/>
            </a:prstGeom>
            <a:gradFill flip="none" rotWithShape="1">
              <a:gsLst>
                <a:gs pos="0">
                  <a:srgbClr val="AEE7AB">
                    <a:tint val="66000"/>
                    <a:satMod val="160000"/>
                  </a:srgbClr>
                </a:gs>
                <a:gs pos="50000">
                  <a:srgbClr val="AEE7AB">
                    <a:tint val="44500"/>
                    <a:satMod val="160000"/>
                  </a:srgbClr>
                </a:gs>
                <a:gs pos="100000">
                  <a:srgbClr val="AEE7AB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00B050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ru-RU" sz="2000" b="1" dirty="0" smtClean="0"/>
                <a:t>Достоинства</a:t>
              </a:r>
            </a:p>
            <a:p>
              <a:pPr algn="just"/>
              <a:r>
                <a:rPr lang="ru-RU" dirty="0"/>
                <a:t>Выход  из  строя  </a:t>
              </a:r>
              <a:r>
                <a:rPr lang="ru-RU" dirty="0" smtClean="0"/>
                <a:t>отдельных компьютеров  </a:t>
              </a:r>
              <a:r>
                <a:rPr lang="ru-RU" dirty="0"/>
                <a:t>не  влияет  </a:t>
              </a:r>
              <a:r>
                <a:rPr lang="ru-RU" dirty="0" smtClean="0"/>
                <a:t>на работоспособность </a:t>
              </a:r>
              <a:r>
                <a:rPr lang="ru-RU" dirty="0"/>
                <a:t>всей сети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4679549" y="4872823"/>
              <a:ext cx="3996904" cy="1519138"/>
            </a:xfrm>
            <a:prstGeom prst="rect">
              <a:avLst/>
            </a:prstGeom>
            <a:gradFill flip="none" rotWithShape="1">
              <a:gsLst>
                <a:gs pos="0">
                  <a:srgbClr val="F7A493">
                    <a:tint val="66000"/>
                    <a:satMod val="160000"/>
                  </a:srgbClr>
                </a:gs>
                <a:gs pos="50000">
                  <a:srgbClr val="F7A493">
                    <a:tint val="44500"/>
                    <a:satMod val="160000"/>
                  </a:srgbClr>
                </a:gs>
                <a:gs pos="100000">
                  <a:srgbClr val="F7A49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C00000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ru-RU" sz="2000" b="1" dirty="0" smtClean="0"/>
                <a:t>Недостатки</a:t>
              </a:r>
            </a:p>
            <a:p>
              <a:pPr algn="just"/>
              <a:r>
                <a:rPr lang="ru-RU" dirty="0" smtClean="0"/>
                <a:t>При </a:t>
              </a:r>
              <a:r>
                <a:rPr lang="ru-RU" dirty="0"/>
                <a:t>обрыве кабеля (единого </a:t>
              </a:r>
              <a:r>
                <a:rPr lang="ru-RU" dirty="0" smtClean="0"/>
                <a:t>для всей  </a:t>
              </a:r>
              <a:r>
                <a:rPr lang="ru-RU" dirty="0"/>
                <a:t>сети)  нарушается  </a:t>
              </a:r>
              <a:r>
                <a:rPr lang="ru-RU" dirty="0" smtClean="0"/>
                <a:t>работа всей сети</a:t>
              </a:r>
            </a:p>
          </p:txBody>
        </p:sp>
        <p:pic>
          <p:nvPicPr>
            <p:cNvPr id="167" name="Picture 3" descr="D:\Documents and Settings\Администратор.HOME-FDD52612A3\Рабочий стол\Ирина_Раб стол\10 Презентации для Босовой\Рисунки общие\да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9619" y="5856128"/>
              <a:ext cx="602406" cy="59527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8" name="Picture 2" descr="D:\Documents and Settings\Администратор.HOME-FDD52612A3\Рабочий стол\Ирина_Раб стол\10 Презентации для Босовой\Рисунки общие\нет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309" y="5868873"/>
              <a:ext cx="536363" cy="59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" name="Прямоугольник 173"/>
            <p:cNvSpPr/>
            <p:nvPr/>
          </p:nvSpPr>
          <p:spPr>
            <a:xfrm>
              <a:off x="681707" y="2786130"/>
              <a:ext cx="3890293" cy="19987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" name="Группа 22"/>
            <p:cNvGrpSpPr/>
            <p:nvPr/>
          </p:nvGrpSpPr>
          <p:grpSpPr>
            <a:xfrm>
              <a:off x="1243829" y="3501930"/>
              <a:ext cx="2808312" cy="520139"/>
              <a:chOff x="1243829" y="3501930"/>
              <a:chExt cx="2808312" cy="520139"/>
            </a:xfrm>
          </p:grpSpPr>
          <p:sp>
            <p:nvSpPr>
              <p:cNvPr id="141" name="Полилиния 140"/>
              <p:cNvSpPr/>
              <p:nvPr/>
            </p:nvSpPr>
            <p:spPr>
              <a:xfrm>
                <a:off x="1243829" y="3779360"/>
                <a:ext cx="1404156" cy="242709"/>
              </a:xfrm>
              <a:custGeom>
                <a:avLst/>
                <a:gdLst>
                  <a:gd name="connsiteX0" fmla="*/ 0 w 2785731"/>
                  <a:gd name="connsiteY0" fmla="*/ 244549 h 276446"/>
                  <a:gd name="connsiteX1" fmla="*/ 0 w 2785731"/>
                  <a:gd name="connsiteY1" fmla="*/ 0 h 276446"/>
                  <a:gd name="connsiteX2" fmla="*/ 2785731 w 2785731"/>
                  <a:gd name="connsiteY2" fmla="*/ 0 h 276446"/>
                  <a:gd name="connsiteX3" fmla="*/ 2785731 w 2785731"/>
                  <a:gd name="connsiteY3" fmla="*/ 276446 h 27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5731" h="276446">
                    <a:moveTo>
                      <a:pt x="0" y="244549"/>
                    </a:moveTo>
                    <a:lnTo>
                      <a:pt x="0" y="0"/>
                    </a:lnTo>
                    <a:lnTo>
                      <a:pt x="2785731" y="0"/>
                    </a:lnTo>
                    <a:lnTo>
                      <a:pt x="2785731" y="276446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2" name="Полилиния 141"/>
              <p:cNvSpPr/>
              <p:nvPr/>
            </p:nvSpPr>
            <p:spPr>
              <a:xfrm flipV="1">
                <a:off x="1945907" y="3501930"/>
                <a:ext cx="1404156" cy="276446"/>
              </a:xfrm>
              <a:custGeom>
                <a:avLst/>
                <a:gdLst>
                  <a:gd name="connsiteX0" fmla="*/ 0 w 2785731"/>
                  <a:gd name="connsiteY0" fmla="*/ 244549 h 276446"/>
                  <a:gd name="connsiteX1" fmla="*/ 0 w 2785731"/>
                  <a:gd name="connsiteY1" fmla="*/ 0 h 276446"/>
                  <a:gd name="connsiteX2" fmla="*/ 2785731 w 2785731"/>
                  <a:gd name="connsiteY2" fmla="*/ 0 h 276446"/>
                  <a:gd name="connsiteX3" fmla="*/ 2785731 w 2785731"/>
                  <a:gd name="connsiteY3" fmla="*/ 276446 h 27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5731" h="276446">
                    <a:moveTo>
                      <a:pt x="0" y="244549"/>
                    </a:moveTo>
                    <a:lnTo>
                      <a:pt x="0" y="0"/>
                    </a:lnTo>
                    <a:lnTo>
                      <a:pt x="2785731" y="0"/>
                    </a:lnTo>
                    <a:lnTo>
                      <a:pt x="2785731" y="276446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3" name="Полилиния 142"/>
              <p:cNvSpPr/>
              <p:nvPr/>
            </p:nvSpPr>
            <p:spPr>
              <a:xfrm>
                <a:off x="2647985" y="3779360"/>
                <a:ext cx="1404156" cy="242709"/>
              </a:xfrm>
              <a:custGeom>
                <a:avLst/>
                <a:gdLst>
                  <a:gd name="connsiteX0" fmla="*/ 0 w 2785731"/>
                  <a:gd name="connsiteY0" fmla="*/ 244549 h 276446"/>
                  <a:gd name="connsiteX1" fmla="*/ 0 w 2785731"/>
                  <a:gd name="connsiteY1" fmla="*/ 0 h 276446"/>
                  <a:gd name="connsiteX2" fmla="*/ 2785731 w 2785731"/>
                  <a:gd name="connsiteY2" fmla="*/ 0 h 276446"/>
                  <a:gd name="connsiteX3" fmla="*/ 2785731 w 2785731"/>
                  <a:gd name="connsiteY3" fmla="*/ 276446 h 276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85731" h="276446">
                    <a:moveTo>
                      <a:pt x="0" y="244549"/>
                    </a:moveTo>
                    <a:lnTo>
                      <a:pt x="0" y="0"/>
                    </a:lnTo>
                    <a:lnTo>
                      <a:pt x="2785731" y="0"/>
                    </a:lnTo>
                    <a:lnTo>
                      <a:pt x="2785731" y="276446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164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002" y="3933056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6158" y="3933056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0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0314" y="3933056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8236" y="3179957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2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5519" y="3179957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" name="Звезда бол"/>
          <p:cNvGrpSpPr/>
          <p:nvPr/>
        </p:nvGrpSpPr>
        <p:grpSpPr>
          <a:xfrm>
            <a:off x="539550" y="2071481"/>
            <a:ext cx="8279999" cy="4464496"/>
            <a:chOff x="539550" y="2071481"/>
            <a:chExt cx="8279999" cy="4464496"/>
          </a:xfrm>
        </p:grpSpPr>
        <p:sp>
          <p:nvSpPr>
            <p:cNvPr id="123" name="Блок-схема: процесс 122"/>
            <p:cNvSpPr/>
            <p:nvPr/>
          </p:nvSpPr>
          <p:spPr>
            <a:xfrm>
              <a:off x="539550" y="2071481"/>
              <a:ext cx="8279999" cy="4464496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pPr marL="180975"/>
              <a:r>
                <a:rPr lang="ru-RU" sz="2000" b="1" dirty="0">
                  <a:solidFill>
                    <a:schemeClr val="tx1"/>
                  </a:solidFill>
                </a:rPr>
                <a:t>РАДИАЛЬНАЯ ТОПОЛОГИЯ</a:t>
              </a:r>
              <a:br>
                <a:rPr lang="ru-RU" sz="2000" b="1" dirty="0">
                  <a:solidFill>
                    <a:schemeClr val="tx1"/>
                  </a:solidFill>
                </a:rPr>
              </a:br>
              <a:r>
                <a:rPr lang="ru-RU" sz="2000" b="1" dirty="0">
                  <a:solidFill>
                    <a:schemeClr val="tx1"/>
                  </a:solidFill>
                </a:rPr>
                <a:t>(ЗВЕЗДА)</a:t>
              </a: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684506" y="4873919"/>
              <a:ext cx="3889355" cy="1519138"/>
            </a:xfrm>
            <a:prstGeom prst="rect">
              <a:avLst/>
            </a:prstGeom>
            <a:gradFill flip="none" rotWithShape="1">
              <a:gsLst>
                <a:gs pos="0">
                  <a:srgbClr val="AEE7AB">
                    <a:tint val="66000"/>
                    <a:satMod val="160000"/>
                  </a:srgbClr>
                </a:gs>
                <a:gs pos="50000">
                  <a:srgbClr val="AEE7AB">
                    <a:tint val="44500"/>
                    <a:satMod val="160000"/>
                  </a:srgbClr>
                </a:gs>
                <a:gs pos="100000">
                  <a:srgbClr val="AEE7AB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00B050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ru-RU" sz="2000" b="1" dirty="0" smtClean="0"/>
                <a:t>Достоинства</a:t>
              </a:r>
            </a:p>
            <a:p>
              <a:pPr algn="just"/>
              <a:r>
                <a:rPr lang="ru-RU" dirty="0"/>
                <a:t>Большая надежность </a:t>
              </a: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4681410" y="4873919"/>
              <a:ext cx="3996904" cy="1519138"/>
            </a:xfrm>
            <a:prstGeom prst="rect">
              <a:avLst/>
            </a:prstGeom>
            <a:gradFill flip="none" rotWithShape="1">
              <a:gsLst>
                <a:gs pos="0">
                  <a:srgbClr val="F7A493">
                    <a:tint val="66000"/>
                    <a:satMod val="160000"/>
                  </a:srgbClr>
                </a:gs>
                <a:gs pos="50000">
                  <a:srgbClr val="F7A493">
                    <a:tint val="44500"/>
                    <a:satMod val="160000"/>
                  </a:srgbClr>
                </a:gs>
                <a:gs pos="100000">
                  <a:srgbClr val="F7A49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C00000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ru-RU" sz="2000" b="1" dirty="0" smtClean="0"/>
                <a:t>Недостатки</a:t>
              </a:r>
            </a:p>
            <a:p>
              <a:pPr algn="just"/>
              <a:r>
                <a:rPr lang="ru-RU" dirty="0"/>
                <a:t>Высокая стоимость оборудования и ограниченное количество узлов в сети</a:t>
              </a:r>
            </a:p>
          </p:txBody>
        </p:sp>
        <p:pic>
          <p:nvPicPr>
            <p:cNvPr id="178" name="Picture 3" descr="D:\Documents and Settings\Администратор.HOME-FDD52612A3\Рабочий стол\Ирина_Раб стол\10 Презентации для Босовой\Рисунки общие\да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480" y="5857224"/>
              <a:ext cx="602406" cy="59527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9" name="Picture 2" descr="D:\Documents and Settings\Администратор.HOME-FDD52612A3\Рабочий стол\Ирина_Раб стол\10 Презентации для Босовой\Рисунки общие\нет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170" y="5869969"/>
              <a:ext cx="536363" cy="59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0" name="Прямоугольник 179"/>
            <p:cNvSpPr/>
            <p:nvPr/>
          </p:nvSpPr>
          <p:spPr>
            <a:xfrm>
              <a:off x="683568" y="2787226"/>
              <a:ext cx="3890293" cy="19987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27" name="Звезда"/>
            <p:cNvGrpSpPr/>
            <p:nvPr/>
          </p:nvGrpSpPr>
          <p:grpSpPr>
            <a:xfrm>
              <a:off x="1956276" y="3212490"/>
              <a:ext cx="1224135" cy="1165844"/>
              <a:chOff x="1956276" y="5085184"/>
              <a:chExt cx="1224135" cy="1165844"/>
            </a:xfrm>
          </p:grpSpPr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1956276" y="5530496"/>
                <a:ext cx="612067" cy="1816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V="1">
                <a:off x="2568343" y="5524090"/>
                <a:ext cx="612068" cy="1880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Прямая соединительная линия 129"/>
              <p:cNvCxnSpPr/>
              <p:nvPr/>
            </p:nvCxnSpPr>
            <p:spPr>
              <a:xfrm>
                <a:off x="2568343" y="5712112"/>
                <a:ext cx="378278" cy="538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Прямая соединительная линия 130"/>
              <p:cNvCxnSpPr/>
              <p:nvPr/>
            </p:nvCxnSpPr>
            <p:spPr>
              <a:xfrm flipH="1">
                <a:off x="2195736" y="5712112"/>
                <a:ext cx="372607" cy="5389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Прямая соединительная линия 131"/>
              <p:cNvCxnSpPr/>
              <p:nvPr/>
            </p:nvCxnSpPr>
            <p:spPr>
              <a:xfrm flipH="1">
                <a:off x="2568343" y="5085184"/>
                <a:ext cx="8827" cy="62692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3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829" y="2884490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4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1861" y="3423700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5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152" y="3657802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6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0411" y="3434345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5806" y="4294084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8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294084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Прямоугольник 174"/>
            <p:cNvSpPr/>
            <p:nvPr/>
          </p:nvSpPr>
          <p:spPr>
            <a:xfrm>
              <a:off x="4681410" y="2169826"/>
              <a:ext cx="3996904" cy="26161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4679551" y="2100056"/>
              <a:ext cx="399690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/>
                <a:t>Описание</a:t>
              </a:r>
            </a:p>
            <a:p>
              <a:pPr algn="just"/>
              <a:r>
                <a:rPr lang="ru-RU" dirty="0"/>
                <a:t>Каждый компьютер через </a:t>
              </a:r>
              <a:r>
                <a:rPr lang="ru-RU" dirty="0" err="1" smtClean="0"/>
                <a:t>специаль-ный</a:t>
              </a:r>
              <a:r>
                <a:rPr lang="ru-RU" dirty="0" smtClean="0"/>
                <a:t> </a:t>
              </a:r>
              <a:r>
                <a:rPr lang="ru-RU" dirty="0"/>
                <a:t>сетевой </a:t>
              </a:r>
              <a:r>
                <a:rPr lang="ru-RU" dirty="0" smtClean="0"/>
                <a:t>адаптер подключается </a:t>
              </a:r>
              <a:r>
                <a:rPr lang="ru-RU" dirty="0"/>
                <a:t>отдельным кабелем к </a:t>
              </a:r>
              <a:r>
                <a:rPr lang="ru-RU" dirty="0" smtClean="0"/>
                <a:t>объединяю-</a:t>
              </a:r>
              <a:r>
                <a:rPr lang="ru-RU" dirty="0" err="1" smtClean="0"/>
                <a:t>щему</a:t>
              </a:r>
              <a:r>
                <a:rPr lang="ru-RU" dirty="0" smtClean="0"/>
                <a:t> устройству</a:t>
              </a:r>
              <a:endParaRPr lang="ru-RU" dirty="0"/>
            </a:p>
          </p:txBody>
        </p:sp>
      </p:grpSp>
      <p:grpSp>
        <p:nvGrpSpPr>
          <p:cNvPr id="30" name="Кольцо бол"/>
          <p:cNvGrpSpPr/>
          <p:nvPr/>
        </p:nvGrpSpPr>
        <p:grpSpPr>
          <a:xfrm>
            <a:off x="539550" y="2071481"/>
            <a:ext cx="8279999" cy="4464496"/>
            <a:chOff x="539550" y="2071481"/>
            <a:chExt cx="8279999" cy="4464496"/>
          </a:xfrm>
        </p:grpSpPr>
        <p:sp>
          <p:nvSpPr>
            <p:cNvPr id="111" name="Блок-схема: процесс 110"/>
            <p:cNvSpPr/>
            <p:nvPr/>
          </p:nvSpPr>
          <p:spPr>
            <a:xfrm>
              <a:off x="539550" y="2071481"/>
              <a:ext cx="8279999" cy="4464496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pPr marL="180975"/>
              <a:r>
                <a:rPr lang="ru-RU" sz="2000" b="1" dirty="0">
                  <a:solidFill>
                    <a:schemeClr val="tx1"/>
                  </a:solidFill>
                </a:rPr>
                <a:t>КОЛЬЦЕВАЯ ТОПОЛОГИЯ</a:t>
              </a:r>
              <a:br>
                <a:rPr lang="ru-RU" sz="2000" b="1" dirty="0">
                  <a:solidFill>
                    <a:schemeClr val="tx1"/>
                  </a:solidFill>
                </a:rPr>
              </a:br>
              <a:r>
                <a:rPr lang="ru-RU" sz="2000" b="1" dirty="0">
                  <a:solidFill>
                    <a:schemeClr val="tx1"/>
                  </a:solidFill>
                </a:rPr>
                <a:t>(КОЛЬЦО)</a:t>
              </a:r>
            </a:p>
          </p:txBody>
        </p:sp>
        <p:sp>
          <p:nvSpPr>
            <p:cNvPr id="189" name="Прямоугольник 188"/>
            <p:cNvSpPr/>
            <p:nvPr/>
          </p:nvSpPr>
          <p:spPr>
            <a:xfrm>
              <a:off x="4681410" y="2164755"/>
              <a:ext cx="3996904" cy="26161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679551" y="2100056"/>
              <a:ext cx="3996904" cy="261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/>
                <a:t>Описание</a:t>
              </a:r>
            </a:p>
            <a:p>
              <a:pPr algn="just"/>
              <a:r>
                <a:rPr lang="ru-RU" dirty="0"/>
                <a:t>Данные передаются по кольцу от одного компьютера </a:t>
              </a:r>
              <a:r>
                <a:rPr lang="ru-RU" dirty="0" smtClean="0"/>
                <a:t>к другому</a:t>
              </a:r>
              <a:r>
                <a:rPr lang="ru-RU" dirty="0"/>
                <a:t>. Если один компьютер получает данные, </a:t>
              </a:r>
              <a:r>
                <a:rPr lang="ru-RU" dirty="0" smtClean="0"/>
                <a:t>предназначенные </a:t>
              </a:r>
              <a:r>
                <a:rPr lang="ru-RU" dirty="0"/>
                <a:t>для другого компьютера, то он </a:t>
              </a:r>
              <a:r>
                <a:rPr lang="ru-RU" dirty="0" smtClean="0"/>
                <a:t>передаёт их </a:t>
              </a:r>
              <a:r>
                <a:rPr lang="ru-RU" dirty="0"/>
                <a:t>дальше (по кольцу). Если компьютер </a:t>
              </a:r>
              <a:r>
                <a:rPr lang="ru-RU" dirty="0" smtClean="0"/>
                <a:t>распознает данные </a:t>
              </a:r>
              <a:r>
                <a:rPr lang="ru-RU" dirty="0"/>
                <a:t>как свои, то копирует их себе во </a:t>
              </a:r>
              <a:r>
                <a:rPr lang="ru-RU" dirty="0" smtClean="0"/>
                <a:t>внутренний буфер</a:t>
              </a:r>
              <a:endParaRPr lang="ru-RU" dirty="0"/>
            </a:p>
          </p:txBody>
        </p:sp>
        <p:sp>
          <p:nvSpPr>
            <p:cNvPr id="194" name="Прямоугольник 193"/>
            <p:cNvSpPr/>
            <p:nvPr/>
          </p:nvSpPr>
          <p:spPr>
            <a:xfrm>
              <a:off x="683568" y="2782155"/>
              <a:ext cx="3890293" cy="19987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684506" y="4868848"/>
              <a:ext cx="3889355" cy="1519138"/>
            </a:xfrm>
            <a:prstGeom prst="rect">
              <a:avLst/>
            </a:prstGeom>
            <a:gradFill flip="none" rotWithShape="1">
              <a:gsLst>
                <a:gs pos="0">
                  <a:srgbClr val="AEE7AB">
                    <a:tint val="66000"/>
                    <a:satMod val="160000"/>
                  </a:srgbClr>
                </a:gs>
                <a:gs pos="50000">
                  <a:srgbClr val="AEE7AB">
                    <a:tint val="44500"/>
                    <a:satMod val="160000"/>
                  </a:srgbClr>
                </a:gs>
                <a:gs pos="100000">
                  <a:srgbClr val="AEE7AB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00B050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ru-RU" sz="2000" b="1" dirty="0" smtClean="0"/>
                <a:t>Достоинства</a:t>
              </a:r>
            </a:p>
            <a:p>
              <a:pPr algn="just"/>
              <a:r>
                <a:rPr lang="ru-RU" dirty="0"/>
                <a:t>Балансировка нагрузки, возможность и удобство прокладки кабеля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4681410" y="4868848"/>
              <a:ext cx="3996904" cy="1519138"/>
            </a:xfrm>
            <a:prstGeom prst="rect">
              <a:avLst/>
            </a:prstGeom>
            <a:gradFill flip="none" rotWithShape="1">
              <a:gsLst>
                <a:gs pos="0">
                  <a:srgbClr val="F7A493">
                    <a:tint val="66000"/>
                    <a:satMod val="160000"/>
                  </a:srgbClr>
                </a:gs>
                <a:gs pos="50000">
                  <a:srgbClr val="F7A493">
                    <a:tint val="44500"/>
                    <a:satMod val="160000"/>
                  </a:srgbClr>
                </a:gs>
                <a:gs pos="100000">
                  <a:srgbClr val="F7A49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C00000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ru-RU" sz="2000" b="1" dirty="0" smtClean="0"/>
                <a:t>Недостатки</a:t>
              </a:r>
            </a:p>
            <a:p>
              <a:pPr algn="just"/>
              <a:r>
                <a:rPr lang="ru-RU" dirty="0"/>
                <a:t>Физические ограничения на общую протяженность сети</a:t>
              </a:r>
            </a:p>
          </p:txBody>
        </p:sp>
        <p:pic>
          <p:nvPicPr>
            <p:cNvPr id="192" name="Picture 3" descr="D:\Documents and Settings\Администратор.HOME-FDD52612A3\Рабочий стол\Ирина_Раб стол\10 Презентации для Босовой\Рисунки общие\да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1480" y="5852153"/>
              <a:ext cx="602406" cy="59527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3" name="Picture 2" descr="D:\Documents and Settings\Администратор.HOME-FDD52612A3\Рабочий стол\Ирина_Раб стол\10 Презентации для Босовой\Рисунки общие\нет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7170" y="5864898"/>
              <a:ext cx="536363" cy="59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Группа 28"/>
            <p:cNvGrpSpPr/>
            <p:nvPr/>
          </p:nvGrpSpPr>
          <p:grpSpPr>
            <a:xfrm>
              <a:off x="1474714" y="2924944"/>
              <a:ext cx="2018150" cy="1696200"/>
              <a:chOff x="1474714" y="3000588"/>
              <a:chExt cx="2018150" cy="1696200"/>
            </a:xfrm>
          </p:grpSpPr>
          <p:sp>
            <p:nvSpPr>
              <p:cNvPr id="116" name="Правильный пятиугольник 115"/>
              <p:cNvSpPr/>
              <p:nvPr/>
            </p:nvSpPr>
            <p:spPr>
              <a:xfrm>
                <a:off x="1866265" y="3271268"/>
                <a:ext cx="1224136" cy="1165844"/>
              </a:xfrm>
              <a:prstGeom prst="pentagon">
                <a:avLst/>
              </a:prstGeom>
              <a:noFill/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7" name="Picture 2" descr="D:\Documents and Settings\Администратор.HOME-FDD52612A3\Рабочий стол\Ирина_Раб стол\10 Презентации для Босовой\11 класс\14-1-1\501см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4714" y="3584975"/>
                <a:ext cx="463654" cy="39305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8" name="Picture 2" descr="D:\Documents and Settings\Администратор.HOME-FDD52612A3\Рабочий стол\Ирина_Раб стол\10 Презентации для Босовой\11 класс\14-1-1\501см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65068" y="3000588"/>
                <a:ext cx="463654" cy="39305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99" name="Picture 2" descr="D:\Documents and Settings\Администратор.HOME-FDD52612A3\Рабочий стол\Ирина_Раб стол\10 Презентации для Босовой\11 класс\14-1-1\501см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9210" y="3581846"/>
                <a:ext cx="463654" cy="39305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0" name="Picture 2" descr="D:\Documents and Settings\Администратор.HOME-FDD52612A3\Рабочий стол\Ирина_Раб стол\10 Презентации для Босовой\11 класс\14-1-1\501см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329" y="4303729"/>
                <a:ext cx="463654" cy="39305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1" name="Picture 2" descr="D:\Documents and Settings\Администратор.HOME-FDD52612A3\Рабочий стол\Ирина_Раб стол\10 Презентации для Босовой\11 класс\14-1-1\501см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2454" y="4303729"/>
                <a:ext cx="463654" cy="393059"/>
              </a:xfrm>
              <a:prstGeom prst="rect">
                <a:avLst/>
              </a:prstGeom>
              <a:noFill/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31" name="Дерево бол"/>
          <p:cNvGrpSpPr/>
          <p:nvPr/>
        </p:nvGrpSpPr>
        <p:grpSpPr>
          <a:xfrm>
            <a:off x="539550" y="2071481"/>
            <a:ext cx="8279999" cy="4464496"/>
            <a:chOff x="539550" y="2071481"/>
            <a:chExt cx="8279999" cy="4464496"/>
          </a:xfrm>
        </p:grpSpPr>
        <p:sp>
          <p:nvSpPr>
            <p:cNvPr id="94" name="Блок-схема: процесс 93"/>
            <p:cNvSpPr/>
            <p:nvPr/>
          </p:nvSpPr>
          <p:spPr>
            <a:xfrm>
              <a:off x="539550" y="2071481"/>
              <a:ext cx="8279999" cy="4464496"/>
            </a:xfrm>
            <a:prstGeom prst="flowChartProcess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lIns="72000" rIns="72000" rtlCol="0" anchor="t" anchorCtr="0"/>
            <a:lstStyle/>
            <a:p>
              <a:pPr marL="180975"/>
              <a:r>
                <a:rPr lang="ru-RU" sz="2000" b="1" dirty="0">
                  <a:solidFill>
                    <a:schemeClr val="tx1"/>
                  </a:solidFill>
                </a:rPr>
                <a:t>ДРЕВОВИДНАЯ ТОПОЛОГИЯ </a:t>
              </a:r>
              <a:r>
                <a:rPr lang="ru-RU" sz="2000" b="1" dirty="0" smtClean="0">
                  <a:solidFill>
                    <a:schemeClr val="tx1"/>
                  </a:solidFill>
                </a:rPr>
                <a:t/>
              </a:r>
              <a:br>
                <a:rPr lang="ru-RU" sz="2000" b="1" dirty="0" smtClean="0">
                  <a:solidFill>
                    <a:schemeClr val="tx1"/>
                  </a:solidFill>
                </a:rPr>
              </a:br>
              <a:r>
                <a:rPr lang="ru-RU" sz="2000" b="1" dirty="0" smtClean="0">
                  <a:solidFill>
                    <a:schemeClr val="tx1"/>
                  </a:solidFill>
                </a:rPr>
                <a:t>(</a:t>
              </a:r>
              <a:r>
                <a:rPr lang="ru-RU" sz="2000" b="1" dirty="0">
                  <a:solidFill>
                    <a:schemeClr val="tx1"/>
                  </a:solidFill>
                </a:rPr>
                <a:t>ИЕРАРХИЧЕСКАЯ ЗВЕЗДА)</a:t>
              </a:r>
            </a:p>
          </p:txBody>
        </p:sp>
        <p:sp>
          <p:nvSpPr>
            <p:cNvPr id="202" name="Прямоугольник 201"/>
            <p:cNvSpPr/>
            <p:nvPr/>
          </p:nvSpPr>
          <p:spPr>
            <a:xfrm>
              <a:off x="4683087" y="2164755"/>
              <a:ext cx="3996904" cy="26161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5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679551" y="2100056"/>
              <a:ext cx="3996904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 smtClean="0"/>
                <a:t>Описание</a:t>
              </a:r>
            </a:p>
            <a:p>
              <a:pPr algn="just"/>
              <a:r>
                <a:rPr lang="ru-RU" dirty="0"/>
                <a:t>Образуется соединением между собой нескольких </a:t>
              </a:r>
              <a:r>
                <a:rPr lang="ru-RU" dirty="0" smtClean="0"/>
                <a:t>звездообразных </a:t>
              </a:r>
              <a:r>
                <a:rPr lang="ru-RU" dirty="0"/>
                <a:t>топологий. В настоящее время самый </a:t>
              </a:r>
              <a:r>
                <a:rPr lang="ru-RU" dirty="0" smtClean="0"/>
                <a:t>распространённый </a:t>
              </a:r>
              <a:r>
                <a:rPr lang="ru-RU" dirty="0"/>
                <a:t>способ построения как локальных, </a:t>
              </a:r>
              <a:r>
                <a:rPr lang="ru-RU" dirty="0" smtClean="0"/>
                <a:t>так и </a:t>
              </a:r>
              <a:r>
                <a:rPr lang="ru-RU" dirty="0"/>
                <a:t>глобальных сетей</a:t>
              </a: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686183" y="4868848"/>
              <a:ext cx="3889355" cy="1519138"/>
            </a:xfrm>
            <a:prstGeom prst="rect">
              <a:avLst/>
            </a:prstGeom>
            <a:gradFill flip="none" rotWithShape="1">
              <a:gsLst>
                <a:gs pos="0">
                  <a:srgbClr val="AEE7AB">
                    <a:tint val="66000"/>
                    <a:satMod val="160000"/>
                  </a:srgbClr>
                </a:gs>
                <a:gs pos="50000">
                  <a:srgbClr val="AEE7AB">
                    <a:tint val="44500"/>
                    <a:satMod val="160000"/>
                  </a:srgbClr>
                </a:gs>
                <a:gs pos="100000">
                  <a:srgbClr val="AEE7AB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00B050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ru-RU" sz="2000" b="1" dirty="0" smtClean="0"/>
                <a:t>Достоинства</a:t>
              </a:r>
            </a:p>
            <a:p>
              <a:pPr algn="just"/>
              <a:r>
                <a:rPr lang="ru-RU" dirty="0"/>
                <a:t>Большая надежность, соответствие реальной структуре </a:t>
              </a:r>
              <a:r>
                <a:rPr lang="ru-RU" dirty="0" err="1"/>
                <a:t>информацион-ных</a:t>
              </a:r>
              <a:r>
                <a:rPr lang="ru-RU" dirty="0"/>
                <a:t> потоков</a:t>
              </a:r>
            </a:p>
          </p:txBody>
        </p:sp>
        <p:sp>
          <p:nvSpPr>
            <p:cNvPr id="204" name="TextBox 203"/>
            <p:cNvSpPr txBox="1"/>
            <p:nvPr/>
          </p:nvSpPr>
          <p:spPr>
            <a:xfrm>
              <a:off x="4683087" y="4868848"/>
              <a:ext cx="3996904" cy="1519138"/>
            </a:xfrm>
            <a:prstGeom prst="rect">
              <a:avLst/>
            </a:prstGeom>
            <a:gradFill flip="none" rotWithShape="1">
              <a:gsLst>
                <a:gs pos="0">
                  <a:srgbClr val="F7A493">
                    <a:tint val="66000"/>
                    <a:satMod val="160000"/>
                  </a:srgbClr>
                </a:gs>
                <a:gs pos="50000">
                  <a:srgbClr val="F7A493">
                    <a:tint val="44500"/>
                    <a:satMod val="160000"/>
                  </a:srgbClr>
                </a:gs>
                <a:gs pos="100000">
                  <a:srgbClr val="F7A493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 w="19050">
              <a:solidFill>
                <a:srgbClr val="C00000"/>
              </a:solidFill>
            </a:ln>
          </p:spPr>
          <p:txBody>
            <a:bodyPr wrap="square" rtlCol="0">
              <a:noAutofit/>
            </a:bodyPr>
            <a:lstStyle/>
            <a:p>
              <a:pPr algn="just"/>
              <a:r>
                <a:rPr lang="ru-RU" sz="2000" b="1" dirty="0" smtClean="0"/>
                <a:t>Недостатки</a:t>
              </a:r>
            </a:p>
            <a:p>
              <a:pPr algn="just"/>
              <a:r>
                <a:rPr lang="ru-RU" dirty="0"/>
                <a:t>Необходимость в дополнительном сетевом оборудовании</a:t>
              </a:r>
            </a:p>
          </p:txBody>
        </p:sp>
        <p:pic>
          <p:nvPicPr>
            <p:cNvPr id="205" name="Picture 3" descr="D:\Documents and Settings\Администратор.HOME-FDD52612A3\Рабочий стол\Ирина_Раб стол\10 Презентации для Босовой\Рисунки общие\да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157" y="5852153"/>
              <a:ext cx="602406" cy="595273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" name="Picture 2" descr="D:\Documents and Settings\Администратор.HOME-FDD52612A3\Рабочий стол\Ирина_Раб стол\10 Презентации для Босовой\Рисунки общие\нет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8847" y="5864898"/>
              <a:ext cx="536363" cy="59400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7" name="Прямоугольник 206"/>
            <p:cNvSpPr/>
            <p:nvPr/>
          </p:nvSpPr>
          <p:spPr>
            <a:xfrm>
              <a:off x="685245" y="2782155"/>
              <a:ext cx="3890293" cy="19987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5400000" scaled="1"/>
              <a:tileRect/>
            </a:gra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98" name="Дерево"/>
            <p:cNvGrpSpPr/>
            <p:nvPr/>
          </p:nvGrpSpPr>
          <p:grpSpPr>
            <a:xfrm>
              <a:off x="1715117" y="3295131"/>
              <a:ext cx="1596742" cy="977822"/>
              <a:chOff x="5927586" y="5259490"/>
              <a:chExt cx="1596742" cy="977822"/>
            </a:xfrm>
          </p:grpSpPr>
          <p:cxnSp>
            <p:nvCxnSpPr>
              <p:cNvPr id="99" name="Прямая соединительная линия 98"/>
              <p:cNvCxnSpPr/>
              <p:nvPr/>
            </p:nvCxnSpPr>
            <p:spPr>
              <a:xfrm flipV="1">
                <a:off x="6300193" y="5259976"/>
                <a:ext cx="612067" cy="44482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/>
              <p:cNvCxnSpPr/>
              <p:nvPr/>
            </p:nvCxnSpPr>
            <p:spPr>
              <a:xfrm>
                <a:off x="6921087" y="5259976"/>
                <a:ext cx="603241" cy="4384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/>
              <p:cNvCxnSpPr/>
              <p:nvPr/>
            </p:nvCxnSpPr>
            <p:spPr>
              <a:xfrm>
                <a:off x="6300193" y="5698396"/>
                <a:ext cx="378278" cy="5389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Прямая соединительная линия 101"/>
              <p:cNvCxnSpPr/>
              <p:nvPr/>
            </p:nvCxnSpPr>
            <p:spPr>
              <a:xfrm flipH="1">
                <a:off x="5927586" y="5698396"/>
                <a:ext cx="372607" cy="53891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Прямая соединительная линия 102"/>
              <p:cNvCxnSpPr/>
              <p:nvPr/>
            </p:nvCxnSpPr>
            <p:spPr>
              <a:xfrm>
                <a:off x="6921088" y="5259490"/>
                <a:ext cx="0" cy="582922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08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7342" y="2949724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9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6256" y="3482637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0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4370" y="3482637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1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165" y="3482637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2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2301" y="4181804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" name="Picture 2" descr="D:\Documents and Settings\Администратор.HOME-FDD52612A3\Рабочий стол\Ирина_Раб стол\10 Презентации для Босовой\11 класс\14-1-1\501см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863" y="4181804"/>
              <a:ext cx="463654" cy="39305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1651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3229</TotalTime>
  <Words>2679</Words>
  <Application>Microsoft Office PowerPoint</Application>
  <PresentationFormat>Экран (4:3)</PresentationFormat>
  <Paragraphs>605</Paragraphs>
  <Slides>19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Arial Black</vt:lpstr>
      <vt:lpstr>Calibri</vt:lpstr>
      <vt:lpstr>Wingdings</vt:lpstr>
      <vt:lpstr>Тема Office</vt:lpstr>
      <vt:lpstr>ОСНОВЫ ПОСТРОЕНИЯ КОМПЬЮТЕРНЫХ СЕТЕЙ</vt:lpstr>
      <vt:lpstr>Презентация PowerPoint</vt:lpstr>
      <vt:lpstr>Компьютерная сеть</vt:lpstr>
      <vt:lpstr>Модель «Клиент-сервер»</vt:lpstr>
      <vt:lpstr>Классификация сетей</vt:lpstr>
      <vt:lpstr>Сетевой протокол</vt:lpstr>
      <vt:lpstr>Передача данных по сети</vt:lpstr>
      <vt:lpstr>Работа в локальной сети</vt:lpstr>
      <vt:lpstr>Топология сети</vt:lpstr>
      <vt:lpstr>Как устроен Интернет</vt:lpstr>
      <vt:lpstr>Адрес компьютера в сети</vt:lpstr>
      <vt:lpstr>IP-адресация</vt:lpstr>
      <vt:lpstr>Домен</vt:lpstr>
      <vt:lpstr>История появления и развития компьютерных сетей</vt:lpstr>
      <vt:lpstr>Презентация PowerPoint</vt:lpstr>
      <vt:lpstr>Презентация PowerPoint</vt:lpstr>
      <vt:lpstr>Вопросы и задания</vt:lpstr>
      <vt:lpstr>Вопросы и задания</vt:lpstr>
      <vt:lpstr>Информационные источники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kuklintnec@outlook.com</dc:creator>
  <cp:lastModifiedBy>Мирончик Елена Александровна</cp:lastModifiedBy>
  <cp:revision>331</cp:revision>
  <dcterms:created xsi:type="dcterms:W3CDTF">2017-03-11T11:20:52Z</dcterms:created>
  <dcterms:modified xsi:type="dcterms:W3CDTF">2020-02-14T07:11:46Z</dcterms:modified>
</cp:coreProperties>
</file>